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sldIdLst>
    <p:sldId id="256" r:id="rId5"/>
    <p:sldId id="384" r:id="rId6"/>
    <p:sldId id="367" r:id="rId7"/>
    <p:sldId id="446" r:id="rId8"/>
    <p:sldId id="425" r:id="rId9"/>
    <p:sldId id="437" r:id="rId10"/>
    <p:sldId id="387" r:id="rId11"/>
    <p:sldId id="391" r:id="rId12"/>
    <p:sldId id="386" r:id="rId13"/>
    <p:sldId id="268" r:id="rId14"/>
    <p:sldId id="388" r:id="rId15"/>
    <p:sldId id="363" r:id="rId16"/>
    <p:sldId id="427" r:id="rId17"/>
    <p:sldId id="432" r:id="rId18"/>
    <p:sldId id="269" r:id="rId19"/>
    <p:sldId id="441" r:id="rId20"/>
    <p:sldId id="261" r:id="rId21"/>
    <p:sldId id="389" r:id="rId22"/>
    <p:sldId id="392" r:id="rId23"/>
    <p:sldId id="440" r:id="rId24"/>
    <p:sldId id="271" r:id="rId25"/>
    <p:sldId id="433" r:id="rId26"/>
    <p:sldId id="429" r:id="rId27"/>
    <p:sldId id="430" r:id="rId28"/>
    <p:sldId id="399" r:id="rId29"/>
    <p:sldId id="436" r:id="rId30"/>
    <p:sldId id="439" r:id="rId31"/>
    <p:sldId id="402" r:id="rId32"/>
    <p:sldId id="423" r:id="rId33"/>
    <p:sldId id="408" r:id="rId34"/>
    <p:sldId id="409" r:id="rId35"/>
    <p:sldId id="442" r:id="rId36"/>
    <p:sldId id="260" r:id="rId37"/>
    <p:sldId id="411" r:id="rId38"/>
    <p:sldId id="412" r:id="rId39"/>
    <p:sldId id="443" r:id="rId40"/>
    <p:sldId id="259" r:id="rId41"/>
    <p:sldId id="435" r:id="rId42"/>
    <p:sldId id="414" r:id="rId43"/>
    <p:sldId id="434" r:id="rId44"/>
    <p:sldId id="415" r:id="rId45"/>
    <p:sldId id="416" r:id="rId46"/>
    <p:sldId id="438" r:id="rId47"/>
    <p:sldId id="447" r:id="rId48"/>
    <p:sldId id="426" r:id="rId49"/>
    <p:sldId id="448" r:id="rId50"/>
    <p:sldId id="419" r:id="rId51"/>
    <p:sldId id="444" r:id="rId52"/>
    <p:sldId id="421" r:id="rId53"/>
    <p:sldId id="42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cClendon" initials="KM" lastIdx="8" clrIdx="0">
    <p:extLst>
      <p:ext uri="{19B8F6BF-5375-455C-9EA6-DF929625EA0E}">
        <p15:presenceInfo xmlns:p15="http://schemas.microsoft.com/office/powerpoint/2012/main" userId="S-1-5-21-352802823-1380143767-619646970-24614" providerId="AD"/>
      </p:ext>
    </p:extLst>
  </p:cmAuthor>
  <p:cmAuthor id="2" name="Sarah Shrader" initials="SS" lastIdx="2" clrIdx="1">
    <p:extLst>
      <p:ext uri="{19B8F6BF-5375-455C-9EA6-DF929625EA0E}">
        <p15:presenceInfo xmlns:p15="http://schemas.microsoft.com/office/powerpoint/2012/main" userId="S::sshrader@aacp.org::4db33e5f-0a68-41c0-9370-e7aa77937e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E"/>
    <a:srgbClr val="1E4192"/>
    <a:srgbClr val="E798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38" autoAdjust="0"/>
  </p:normalViewPr>
  <p:slideViewPr>
    <p:cSldViewPr snapToGrid="0" snapToObjects="1">
      <p:cViewPr varScale="1">
        <p:scale>
          <a:sx n="61" d="100"/>
          <a:sy n="61" d="100"/>
        </p:scale>
        <p:origin x="884"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0AC16-42E8-4FCD-8B43-09802844B409}" type="doc">
      <dgm:prSet loTypeId="urn:microsoft.com/office/officeart/2005/8/layout/vList4" loCatId="list" qsTypeId="urn:microsoft.com/office/officeart/2005/8/quickstyle/simple1" qsCatId="simple" csTypeId="urn:microsoft.com/office/officeart/2005/8/colors/accent6_2" csCatId="accent6" phldr="1"/>
      <dgm:spPr/>
      <dgm:t>
        <a:bodyPr/>
        <a:lstStyle/>
        <a:p>
          <a:endParaRPr lang="en-US"/>
        </a:p>
      </dgm:t>
    </dgm:pt>
    <dgm:pt modelId="{D3895595-B11A-44C1-80F8-4C33D72B4B0D}">
      <dgm:prSet phldrT="[Text]"/>
      <dgm:spPr/>
      <dgm:t>
        <a:bodyPr/>
        <a:lstStyle/>
        <a:p>
          <a:r>
            <a:rPr lang="en-US" b="1" i="0" dirty="0">
              <a:effectLst/>
              <a:latin typeface="Verdana" panose="020B0604030504040204" pitchFamily="34" charset="0"/>
              <a:ea typeface="Verdana" panose="020B0604030504040204" pitchFamily="34" charset="0"/>
            </a:rPr>
            <a:t>Appraise institutional relevant policies for necessary amendments that reflect the SCOTUS affirmative action ruling and other related areas</a:t>
          </a:r>
          <a:endParaRPr lang="en-US" b="1" dirty="0">
            <a:latin typeface="Verdana" panose="020B0604030504040204" pitchFamily="34" charset="0"/>
            <a:ea typeface="Verdana" panose="020B0604030504040204" pitchFamily="34" charset="0"/>
          </a:endParaRPr>
        </a:p>
      </dgm:t>
    </dgm:pt>
    <dgm:pt modelId="{8D32335B-97A8-489B-B8B1-4659328B21D7}" type="parTrans" cxnId="{638FE858-7234-4ABC-93FF-4F45942C472F}">
      <dgm:prSet/>
      <dgm:spPr/>
      <dgm:t>
        <a:bodyPr/>
        <a:lstStyle/>
        <a:p>
          <a:endParaRPr lang="en-US"/>
        </a:p>
      </dgm:t>
    </dgm:pt>
    <dgm:pt modelId="{C89CBF39-76D8-4EC5-BDBD-3F975EC7F784}" type="sibTrans" cxnId="{638FE858-7234-4ABC-93FF-4F45942C472F}">
      <dgm:prSet/>
      <dgm:spPr/>
      <dgm:t>
        <a:bodyPr/>
        <a:lstStyle/>
        <a:p>
          <a:endParaRPr lang="en-US"/>
        </a:p>
      </dgm:t>
    </dgm:pt>
    <dgm:pt modelId="{FF09C1EA-8AFC-437B-90BA-30CB0DD58702}">
      <dgm:prSet phldrT="[Text]"/>
      <dgm:spPr/>
      <dgm:t>
        <a:bodyPr/>
        <a:lstStyle/>
        <a:p>
          <a:r>
            <a:rPr lang="en-US" b="1" i="0" dirty="0">
              <a:effectLst/>
              <a:latin typeface="Verdana" panose="020B0604030504040204" pitchFamily="34" charset="0"/>
              <a:ea typeface="Verdana" panose="020B0604030504040204" pitchFamily="34" charset="0"/>
            </a:rPr>
            <a:t>Apply self-care practices which support the DEI practitioner from the lens of the individual (self-development), team and organization leadership and allies</a:t>
          </a:r>
          <a:endParaRPr lang="en-US" b="1" dirty="0">
            <a:latin typeface="Verdana" panose="020B0604030504040204" pitchFamily="34" charset="0"/>
            <a:ea typeface="Verdana" panose="020B0604030504040204" pitchFamily="34" charset="0"/>
          </a:endParaRPr>
        </a:p>
      </dgm:t>
    </dgm:pt>
    <dgm:pt modelId="{CFE89DA7-8346-41D8-8569-6C72AC31F44E}" type="parTrans" cxnId="{3BFAFFA7-5077-42EC-AC0D-F06117CA9E00}">
      <dgm:prSet/>
      <dgm:spPr/>
      <dgm:t>
        <a:bodyPr/>
        <a:lstStyle/>
        <a:p>
          <a:endParaRPr lang="en-US"/>
        </a:p>
      </dgm:t>
    </dgm:pt>
    <dgm:pt modelId="{9EBD33BC-1F55-4876-97D3-A384A3EF54F1}" type="sibTrans" cxnId="{3BFAFFA7-5077-42EC-AC0D-F06117CA9E00}">
      <dgm:prSet/>
      <dgm:spPr/>
      <dgm:t>
        <a:bodyPr/>
        <a:lstStyle/>
        <a:p>
          <a:endParaRPr lang="en-US"/>
        </a:p>
      </dgm:t>
    </dgm:pt>
    <dgm:pt modelId="{F79D91B4-DAA1-453B-B7F5-EF877EC216C4}">
      <dgm:prSet phldrT="[Text]"/>
      <dgm:spPr/>
      <dgm:t>
        <a:bodyPr/>
        <a:lstStyle/>
        <a:p>
          <a:r>
            <a:rPr lang="en-US" b="1" i="0" dirty="0">
              <a:effectLst/>
              <a:latin typeface="Verdana" panose="020B0604030504040204" pitchFamily="34" charset="0"/>
              <a:ea typeface="Verdana" panose="020B0604030504040204" pitchFamily="34" charset="0"/>
            </a:rPr>
            <a:t>Develop policies and strategies that promote DEI to take back to your home institution</a:t>
          </a:r>
          <a:endParaRPr lang="en-US" b="1" dirty="0">
            <a:latin typeface="Verdana" panose="020B0604030504040204" pitchFamily="34" charset="0"/>
            <a:ea typeface="Verdana" panose="020B0604030504040204" pitchFamily="34" charset="0"/>
          </a:endParaRPr>
        </a:p>
      </dgm:t>
    </dgm:pt>
    <dgm:pt modelId="{46C0181E-9EF5-412C-A7C3-B186041B7499}" type="parTrans" cxnId="{930F82E5-1114-461A-A619-58DF1F1B9BB5}">
      <dgm:prSet/>
      <dgm:spPr/>
      <dgm:t>
        <a:bodyPr/>
        <a:lstStyle/>
        <a:p>
          <a:endParaRPr lang="en-US"/>
        </a:p>
      </dgm:t>
    </dgm:pt>
    <dgm:pt modelId="{56551674-58EC-4C4B-B886-5E32BB53272D}" type="sibTrans" cxnId="{930F82E5-1114-461A-A619-58DF1F1B9BB5}">
      <dgm:prSet/>
      <dgm:spPr/>
      <dgm:t>
        <a:bodyPr/>
        <a:lstStyle/>
        <a:p>
          <a:endParaRPr lang="en-US"/>
        </a:p>
      </dgm:t>
    </dgm:pt>
    <dgm:pt modelId="{7D6EDF90-65D2-44E6-9288-E80B079AA247}">
      <dgm:prSet/>
      <dgm:spPr/>
      <dgm:t>
        <a:bodyPr/>
        <a:lstStyle/>
        <a:p>
          <a:r>
            <a:rPr lang="en-US" b="1" i="0" dirty="0">
              <a:effectLst/>
              <a:latin typeface="Verdana" panose="020B0604030504040204" pitchFamily="34" charset="0"/>
              <a:ea typeface="Verdana" panose="020B0604030504040204" pitchFamily="34" charset="0"/>
            </a:rPr>
            <a:t>Compare and contrast recruitment and retention strategies to advocate for diverse learner and faculty needs</a:t>
          </a:r>
          <a:endParaRPr lang="en-US" b="1" dirty="0">
            <a:latin typeface="Verdana" panose="020B0604030504040204" pitchFamily="34" charset="0"/>
            <a:ea typeface="Verdana" panose="020B0604030504040204" pitchFamily="34" charset="0"/>
          </a:endParaRPr>
        </a:p>
      </dgm:t>
    </dgm:pt>
    <dgm:pt modelId="{4A4AD93B-153E-4F06-A548-1F3EB14DAF82}" type="parTrans" cxnId="{D0E90A72-4290-485B-90F5-87F50DAB3FD1}">
      <dgm:prSet/>
      <dgm:spPr/>
      <dgm:t>
        <a:bodyPr/>
        <a:lstStyle/>
        <a:p>
          <a:endParaRPr lang="en-US"/>
        </a:p>
      </dgm:t>
    </dgm:pt>
    <dgm:pt modelId="{B7093C04-EEC8-425A-A75F-705F9E5B76D4}" type="sibTrans" cxnId="{D0E90A72-4290-485B-90F5-87F50DAB3FD1}">
      <dgm:prSet/>
      <dgm:spPr/>
      <dgm:t>
        <a:bodyPr/>
        <a:lstStyle/>
        <a:p>
          <a:endParaRPr lang="en-US"/>
        </a:p>
      </dgm:t>
    </dgm:pt>
    <dgm:pt modelId="{8AC454AD-8318-4EA8-B1A1-EC158BEDDA9E}">
      <dgm:prSet/>
      <dgm:spPr/>
      <dgm:t>
        <a:bodyPr/>
        <a:lstStyle/>
        <a:p>
          <a:r>
            <a:rPr lang="en-US" b="1" i="0" dirty="0">
              <a:effectLst/>
              <a:latin typeface="Verdana" panose="020B0604030504040204" pitchFamily="34" charset="0"/>
              <a:ea typeface="Verdana" panose="020B0604030504040204" pitchFamily="34" charset="0"/>
            </a:rPr>
            <a:t>Design DEI professional development offerings that align best with learners’ experiences</a:t>
          </a:r>
          <a:endParaRPr lang="en-US" b="1" dirty="0">
            <a:latin typeface="Verdana" panose="020B0604030504040204" pitchFamily="34" charset="0"/>
            <a:ea typeface="Verdana" panose="020B0604030504040204" pitchFamily="34" charset="0"/>
          </a:endParaRPr>
        </a:p>
      </dgm:t>
    </dgm:pt>
    <dgm:pt modelId="{98E89705-25CE-4DBE-ABB7-69BEA53A7A70}" type="parTrans" cxnId="{BA3332B9-9C98-4908-A3E3-80D1FF6D9CA0}">
      <dgm:prSet/>
      <dgm:spPr/>
      <dgm:t>
        <a:bodyPr/>
        <a:lstStyle/>
        <a:p>
          <a:endParaRPr lang="en-US"/>
        </a:p>
      </dgm:t>
    </dgm:pt>
    <dgm:pt modelId="{F22810FE-539F-4DEC-BD0C-AA904832ECB2}" type="sibTrans" cxnId="{BA3332B9-9C98-4908-A3E3-80D1FF6D9CA0}">
      <dgm:prSet/>
      <dgm:spPr/>
      <dgm:t>
        <a:bodyPr/>
        <a:lstStyle/>
        <a:p>
          <a:endParaRPr lang="en-US"/>
        </a:p>
      </dgm:t>
    </dgm:pt>
    <dgm:pt modelId="{C0555AB5-9810-4112-82D1-00A77DF59EE9}" type="pres">
      <dgm:prSet presAssocID="{A590AC16-42E8-4FCD-8B43-09802844B409}" presName="linear" presStyleCnt="0">
        <dgm:presLayoutVars>
          <dgm:dir/>
          <dgm:resizeHandles val="exact"/>
        </dgm:presLayoutVars>
      </dgm:prSet>
      <dgm:spPr/>
    </dgm:pt>
    <dgm:pt modelId="{7992D3D1-93D4-4787-B545-8524713B25C5}" type="pres">
      <dgm:prSet presAssocID="{D3895595-B11A-44C1-80F8-4C33D72B4B0D}" presName="comp" presStyleCnt="0"/>
      <dgm:spPr/>
    </dgm:pt>
    <dgm:pt modelId="{7CDF06F4-1F64-4686-B696-BAB4809D199B}" type="pres">
      <dgm:prSet presAssocID="{D3895595-B11A-44C1-80F8-4C33D72B4B0D}" presName="box" presStyleLbl="node1" presStyleIdx="0" presStyleCnt="5"/>
      <dgm:spPr/>
    </dgm:pt>
    <dgm:pt modelId="{2886F6C6-8CA7-4F64-8E18-8BF510BC5B6F}" type="pres">
      <dgm:prSet presAssocID="{D3895595-B11A-44C1-80F8-4C33D72B4B0D}" presName="img"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3794" r="33794"/>
          </a:stretch>
        </a:blipFill>
      </dgm:spPr>
      <dgm:extLst>
        <a:ext uri="{E40237B7-FDA0-4F09-8148-C483321AD2D9}">
          <dgm14:cNvPr xmlns:dgm14="http://schemas.microsoft.com/office/drawing/2010/diagram" id="0" name="" descr="Court outline"/>
        </a:ext>
      </dgm:extLst>
    </dgm:pt>
    <dgm:pt modelId="{E644604A-6D9E-4475-A99E-4924021D626F}" type="pres">
      <dgm:prSet presAssocID="{D3895595-B11A-44C1-80F8-4C33D72B4B0D}" presName="text" presStyleLbl="node1" presStyleIdx="0" presStyleCnt="5">
        <dgm:presLayoutVars>
          <dgm:bulletEnabled val="1"/>
        </dgm:presLayoutVars>
      </dgm:prSet>
      <dgm:spPr/>
    </dgm:pt>
    <dgm:pt modelId="{FFC1B960-151F-49FD-B211-A3A05E7714A5}" type="pres">
      <dgm:prSet presAssocID="{C89CBF39-76D8-4EC5-BDBD-3F975EC7F784}" presName="spacer" presStyleCnt="0"/>
      <dgm:spPr/>
    </dgm:pt>
    <dgm:pt modelId="{9206072D-F035-416D-9B53-06658E5564C9}" type="pres">
      <dgm:prSet presAssocID="{FF09C1EA-8AFC-437B-90BA-30CB0DD58702}" presName="comp" presStyleCnt="0"/>
      <dgm:spPr/>
    </dgm:pt>
    <dgm:pt modelId="{12D80CEB-B649-4DB7-9861-97F4852AFD3F}" type="pres">
      <dgm:prSet presAssocID="{FF09C1EA-8AFC-437B-90BA-30CB0DD58702}" presName="box" presStyleLbl="node1" presStyleIdx="1" presStyleCnt="5"/>
      <dgm:spPr/>
    </dgm:pt>
    <dgm:pt modelId="{61BD5EBE-9E58-49CE-A937-C2CD587E433D}" type="pres">
      <dgm:prSet presAssocID="{FF09C1EA-8AFC-437B-90BA-30CB0DD58702}" presName="img" presStyleLbl="fgImgPlac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3794" r="33794"/>
          </a:stretch>
        </a:blipFill>
      </dgm:spPr>
      <dgm:extLst>
        <a:ext uri="{E40237B7-FDA0-4F09-8148-C483321AD2D9}">
          <dgm14:cNvPr xmlns:dgm14="http://schemas.microsoft.com/office/drawing/2010/diagram" id="0" name="" descr="Care with solid fill"/>
        </a:ext>
      </dgm:extLst>
    </dgm:pt>
    <dgm:pt modelId="{3DAB3006-0E43-4EE4-9842-84FA400F96E5}" type="pres">
      <dgm:prSet presAssocID="{FF09C1EA-8AFC-437B-90BA-30CB0DD58702}" presName="text" presStyleLbl="node1" presStyleIdx="1" presStyleCnt="5">
        <dgm:presLayoutVars>
          <dgm:bulletEnabled val="1"/>
        </dgm:presLayoutVars>
      </dgm:prSet>
      <dgm:spPr/>
    </dgm:pt>
    <dgm:pt modelId="{A0AF32C2-684F-4B4C-A6EE-4F787F73D3FF}" type="pres">
      <dgm:prSet presAssocID="{9EBD33BC-1F55-4876-97D3-A384A3EF54F1}" presName="spacer" presStyleCnt="0"/>
      <dgm:spPr/>
    </dgm:pt>
    <dgm:pt modelId="{688D8E8C-44E0-4145-9258-317F04112497}" type="pres">
      <dgm:prSet presAssocID="{7D6EDF90-65D2-44E6-9288-E80B079AA247}" presName="comp" presStyleCnt="0"/>
      <dgm:spPr/>
    </dgm:pt>
    <dgm:pt modelId="{3B840C18-2FBE-4853-AEB2-288A0F528071}" type="pres">
      <dgm:prSet presAssocID="{7D6EDF90-65D2-44E6-9288-E80B079AA247}" presName="box" presStyleLbl="node1" presStyleIdx="2" presStyleCnt="5"/>
      <dgm:spPr/>
    </dgm:pt>
    <dgm:pt modelId="{644C732A-46DC-471D-9041-4A3408F2289F}" type="pres">
      <dgm:prSet presAssocID="{7D6EDF90-65D2-44E6-9288-E80B079AA247}" presName="img" presStyleLbl="fgImgPlace1" presStyleIdx="2" presStyleCnt="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33794" r="33794"/>
          </a:stretch>
        </a:blipFill>
      </dgm:spPr>
      <dgm:extLst>
        <a:ext uri="{E40237B7-FDA0-4F09-8148-C483321AD2D9}">
          <dgm14:cNvPr xmlns:dgm14="http://schemas.microsoft.com/office/drawing/2010/diagram" id="0" name="" descr="Classroom with solid fill"/>
        </a:ext>
      </dgm:extLst>
    </dgm:pt>
    <dgm:pt modelId="{53371484-AE2A-44D2-B014-F14209FBE5AF}" type="pres">
      <dgm:prSet presAssocID="{7D6EDF90-65D2-44E6-9288-E80B079AA247}" presName="text" presStyleLbl="node1" presStyleIdx="2" presStyleCnt="5">
        <dgm:presLayoutVars>
          <dgm:bulletEnabled val="1"/>
        </dgm:presLayoutVars>
      </dgm:prSet>
      <dgm:spPr/>
    </dgm:pt>
    <dgm:pt modelId="{70570137-F4B0-45BE-9D62-A5611B33399F}" type="pres">
      <dgm:prSet presAssocID="{B7093C04-EEC8-425A-A75F-705F9E5B76D4}" presName="spacer" presStyleCnt="0"/>
      <dgm:spPr/>
    </dgm:pt>
    <dgm:pt modelId="{88EE50B7-1C02-486C-877B-38707EBAD605}" type="pres">
      <dgm:prSet presAssocID="{8AC454AD-8318-4EA8-B1A1-EC158BEDDA9E}" presName="comp" presStyleCnt="0"/>
      <dgm:spPr/>
    </dgm:pt>
    <dgm:pt modelId="{747969F6-F400-42DE-BBB1-47E1296BA611}" type="pres">
      <dgm:prSet presAssocID="{8AC454AD-8318-4EA8-B1A1-EC158BEDDA9E}" presName="box" presStyleLbl="node1" presStyleIdx="3" presStyleCnt="5"/>
      <dgm:spPr/>
    </dgm:pt>
    <dgm:pt modelId="{E2353269-6ACF-4150-AE88-568C3C520688}" type="pres">
      <dgm:prSet presAssocID="{8AC454AD-8318-4EA8-B1A1-EC158BEDDA9E}" presName="img" presStyleLbl="fgImgPlace1" presStyleIdx="3" presStyleCnt="5"/>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33794" r="33794"/>
          </a:stretch>
        </a:blipFill>
      </dgm:spPr>
      <dgm:extLst>
        <a:ext uri="{E40237B7-FDA0-4F09-8148-C483321AD2D9}">
          <dgm14:cNvPr xmlns:dgm14="http://schemas.microsoft.com/office/drawing/2010/diagram" id="0" name="" descr="Blueprint outline"/>
        </a:ext>
      </dgm:extLst>
    </dgm:pt>
    <dgm:pt modelId="{733984A6-4A8D-447F-AB07-7AFC10865396}" type="pres">
      <dgm:prSet presAssocID="{8AC454AD-8318-4EA8-B1A1-EC158BEDDA9E}" presName="text" presStyleLbl="node1" presStyleIdx="3" presStyleCnt="5">
        <dgm:presLayoutVars>
          <dgm:bulletEnabled val="1"/>
        </dgm:presLayoutVars>
      </dgm:prSet>
      <dgm:spPr/>
    </dgm:pt>
    <dgm:pt modelId="{95EA46EC-98B4-4095-A4A9-603C0FA3990D}" type="pres">
      <dgm:prSet presAssocID="{F22810FE-539F-4DEC-BD0C-AA904832ECB2}" presName="spacer" presStyleCnt="0"/>
      <dgm:spPr/>
    </dgm:pt>
    <dgm:pt modelId="{A0397A00-95A0-4BF1-9C47-0236387D1FFB}" type="pres">
      <dgm:prSet presAssocID="{F79D91B4-DAA1-453B-B7F5-EF877EC216C4}" presName="comp" presStyleCnt="0"/>
      <dgm:spPr/>
    </dgm:pt>
    <dgm:pt modelId="{81124A05-75E3-47C8-9CA5-D76AE637AEFF}" type="pres">
      <dgm:prSet presAssocID="{F79D91B4-DAA1-453B-B7F5-EF877EC216C4}" presName="box" presStyleLbl="node1" presStyleIdx="4" presStyleCnt="5"/>
      <dgm:spPr/>
    </dgm:pt>
    <dgm:pt modelId="{686CE2F0-15E5-49E8-8D7B-62AF1C9D9B7E}" type="pres">
      <dgm:prSet presAssocID="{F79D91B4-DAA1-453B-B7F5-EF877EC216C4}" presName="img" presStyleLbl="fgImgPlace1" presStyleIdx="4" presStyleCnt="5"/>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33794" r="33794"/>
          </a:stretch>
        </a:blipFill>
      </dgm:spPr>
      <dgm:extLst>
        <a:ext uri="{E40237B7-FDA0-4F09-8148-C483321AD2D9}">
          <dgm14:cNvPr xmlns:dgm14="http://schemas.microsoft.com/office/drawing/2010/diagram" id="0" name="" descr="Calligraphy Pen with solid fill"/>
        </a:ext>
      </dgm:extLst>
    </dgm:pt>
    <dgm:pt modelId="{02999AD7-447C-4CD5-9D86-4701A59F9CAB}" type="pres">
      <dgm:prSet presAssocID="{F79D91B4-DAA1-453B-B7F5-EF877EC216C4}" presName="text" presStyleLbl="node1" presStyleIdx="4" presStyleCnt="5">
        <dgm:presLayoutVars>
          <dgm:bulletEnabled val="1"/>
        </dgm:presLayoutVars>
      </dgm:prSet>
      <dgm:spPr/>
    </dgm:pt>
  </dgm:ptLst>
  <dgm:cxnLst>
    <dgm:cxn modelId="{C750070B-E10F-4617-9BCA-117611F3E190}" type="presOf" srcId="{D3895595-B11A-44C1-80F8-4C33D72B4B0D}" destId="{7CDF06F4-1F64-4686-B696-BAB4809D199B}" srcOrd="0" destOrd="0" presId="urn:microsoft.com/office/officeart/2005/8/layout/vList4"/>
    <dgm:cxn modelId="{376F3913-6E9B-4074-ACA8-001FB92BC215}" type="presOf" srcId="{F79D91B4-DAA1-453B-B7F5-EF877EC216C4}" destId="{02999AD7-447C-4CD5-9D86-4701A59F9CAB}" srcOrd="1" destOrd="0" presId="urn:microsoft.com/office/officeart/2005/8/layout/vList4"/>
    <dgm:cxn modelId="{E7617917-1F7C-4991-B76C-2A718241E15D}" type="presOf" srcId="{7D6EDF90-65D2-44E6-9288-E80B079AA247}" destId="{53371484-AE2A-44D2-B014-F14209FBE5AF}" srcOrd="1" destOrd="0" presId="urn:microsoft.com/office/officeart/2005/8/layout/vList4"/>
    <dgm:cxn modelId="{74941161-0CD9-40D4-94A0-AFBE799BE1A2}" type="presOf" srcId="{F79D91B4-DAA1-453B-B7F5-EF877EC216C4}" destId="{81124A05-75E3-47C8-9CA5-D76AE637AEFF}" srcOrd="0" destOrd="0" presId="urn:microsoft.com/office/officeart/2005/8/layout/vList4"/>
    <dgm:cxn modelId="{DD9C3643-B259-46BA-90BE-C7FB7DDBDBEE}" type="presOf" srcId="{8AC454AD-8318-4EA8-B1A1-EC158BEDDA9E}" destId="{733984A6-4A8D-447F-AB07-7AFC10865396}" srcOrd="1" destOrd="0" presId="urn:microsoft.com/office/officeart/2005/8/layout/vList4"/>
    <dgm:cxn modelId="{2E900F45-2FEA-4E8F-A979-B958C764B9BB}" type="presOf" srcId="{A590AC16-42E8-4FCD-8B43-09802844B409}" destId="{C0555AB5-9810-4112-82D1-00A77DF59EE9}" srcOrd="0" destOrd="0" presId="urn:microsoft.com/office/officeart/2005/8/layout/vList4"/>
    <dgm:cxn modelId="{A0EF2048-7335-4825-839A-9665AC54CAC0}" type="presOf" srcId="{FF09C1EA-8AFC-437B-90BA-30CB0DD58702}" destId="{12D80CEB-B649-4DB7-9861-97F4852AFD3F}" srcOrd="0" destOrd="0" presId="urn:microsoft.com/office/officeart/2005/8/layout/vList4"/>
    <dgm:cxn modelId="{D0E90A72-4290-485B-90F5-87F50DAB3FD1}" srcId="{A590AC16-42E8-4FCD-8B43-09802844B409}" destId="{7D6EDF90-65D2-44E6-9288-E80B079AA247}" srcOrd="2" destOrd="0" parTransId="{4A4AD93B-153E-4F06-A548-1F3EB14DAF82}" sibTransId="{B7093C04-EEC8-425A-A75F-705F9E5B76D4}"/>
    <dgm:cxn modelId="{638FE858-7234-4ABC-93FF-4F45942C472F}" srcId="{A590AC16-42E8-4FCD-8B43-09802844B409}" destId="{D3895595-B11A-44C1-80F8-4C33D72B4B0D}" srcOrd="0" destOrd="0" parTransId="{8D32335B-97A8-489B-B8B1-4659328B21D7}" sibTransId="{C89CBF39-76D8-4EC5-BDBD-3F975EC7F784}"/>
    <dgm:cxn modelId="{FEC38479-5DAB-4E43-953B-029230C1C7EB}" type="presOf" srcId="{7D6EDF90-65D2-44E6-9288-E80B079AA247}" destId="{3B840C18-2FBE-4853-AEB2-288A0F528071}" srcOrd="0" destOrd="0" presId="urn:microsoft.com/office/officeart/2005/8/layout/vList4"/>
    <dgm:cxn modelId="{0B6A5DA3-F3D6-4651-8A39-054669552370}" type="presOf" srcId="{D3895595-B11A-44C1-80F8-4C33D72B4B0D}" destId="{E644604A-6D9E-4475-A99E-4924021D626F}" srcOrd="1" destOrd="0" presId="urn:microsoft.com/office/officeart/2005/8/layout/vList4"/>
    <dgm:cxn modelId="{3BFAFFA7-5077-42EC-AC0D-F06117CA9E00}" srcId="{A590AC16-42E8-4FCD-8B43-09802844B409}" destId="{FF09C1EA-8AFC-437B-90BA-30CB0DD58702}" srcOrd="1" destOrd="0" parTransId="{CFE89DA7-8346-41D8-8569-6C72AC31F44E}" sibTransId="{9EBD33BC-1F55-4876-97D3-A384A3EF54F1}"/>
    <dgm:cxn modelId="{BA3332B9-9C98-4908-A3E3-80D1FF6D9CA0}" srcId="{A590AC16-42E8-4FCD-8B43-09802844B409}" destId="{8AC454AD-8318-4EA8-B1A1-EC158BEDDA9E}" srcOrd="3" destOrd="0" parTransId="{98E89705-25CE-4DBE-ABB7-69BEA53A7A70}" sibTransId="{F22810FE-539F-4DEC-BD0C-AA904832ECB2}"/>
    <dgm:cxn modelId="{E8105CDF-A1ED-402F-A2CD-0B3F7C61D96E}" type="presOf" srcId="{FF09C1EA-8AFC-437B-90BA-30CB0DD58702}" destId="{3DAB3006-0E43-4EE4-9842-84FA400F96E5}" srcOrd="1" destOrd="0" presId="urn:microsoft.com/office/officeart/2005/8/layout/vList4"/>
    <dgm:cxn modelId="{930F82E5-1114-461A-A619-58DF1F1B9BB5}" srcId="{A590AC16-42E8-4FCD-8B43-09802844B409}" destId="{F79D91B4-DAA1-453B-B7F5-EF877EC216C4}" srcOrd="4" destOrd="0" parTransId="{46C0181E-9EF5-412C-A7C3-B186041B7499}" sibTransId="{56551674-58EC-4C4B-B886-5E32BB53272D}"/>
    <dgm:cxn modelId="{88CC7BFE-F558-4D8B-885C-F0B3590BAB26}" type="presOf" srcId="{8AC454AD-8318-4EA8-B1A1-EC158BEDDA9E}" destId="{747969F6-F400-42DE-BBB1-47E1296BA611}" srcOrd="0" destOrd="0" presId="urn:microsoft.com/office/officeart/2005/8/layout/vList4"/>
    <dgm:cxn modelId="{8BFC2B2B-6799-4243-8C0E-3C44FCD74967}" type="presParOf" srcId="{C0555AB5-9810-4112-82D1-00A77DF59EE9}" destId="{7992D3D1-93D4-4787-B545-8524713B25C5}" srcOrd="0" destOrd="0" presId="urn:microsoft.com/office/officeart/2005/8/layout/vList4"/>
    <dgm:cxn modelId="{A7993716-176F-42AB-922D-EC1F15D45CFA}" type="presParOf" srcId="{7992D3D1-93D4-4787-B545-8524713B25C5}" destId="{7CDF06F4-1F64-4686-B696-BAB4809D199B}" srcOrd="0" destOrd="0" presId="urn:microsoft.com/office/officeart/2005/8/layout/vList4"/>
    <dgm:cxn modelId="{791EA068-70F5-4DD2-9E89-01113075995A}" type="presParOf" srcId="{7992D3D1-93D4-4787-B545-8524713B25C5}" destId="{2886F6C6-8CA7-4F64-8E18-8BF510BC5B6F}" srcOrd="1" destOrd="0" presId="urn:microsoft.com/office/officeart/2005/8/layout/vList4"/>
    <dgm:cxn modelId="{C7C02D5E-131D-4293-8575-9A2A79112383}" type="presParOf" srcId="{7992D3D1-93D4-4787-B545-8524713B25C5}" destId="{E644604A-6D9E-4475-A99E-4924021D626F}" srcOrd="2" destOrd="0" presId="urn:microsoft.com/office/officeart/2005/8/layout/vList4"/>
    <dgm:cxn modelId="{E3BB904C-CADB-4BFB-A49B-FB86C4B4518C}" type="presParOf" srcId="{C0555AB5-9810-4112-82D1-00A77DF59EE9}" destId="{FFC1B960-151F-49FD-B211-A3A05E7714A5}" srcOrd="1" destOrd="0" presId="urn:microsoft.com/office/officeart/2005/8/layout/vList4"/>
    <dgm:cxn modelId="{A7359949-0AFD-4AFC-AF7C-ED60B16D9573}" type="presParOf" srcId="{C0555AB5-9810-4112-82D1-00A77DF59EE9}" destId="{9206072D-F035-416D-9B53-06658E5564C9}" srcOrd="2" destOrd="0" presId="urn:microsoft.com/office/officeart/2005/8/layout/vList4"/>
    <dgm:cxn modelId="{83806102-7571-47E8-9BF4-1153A8071580}" type="presParOf" srcId="{9206072D-F035-416D-9B53-06658E5564C9}" destId="{12D80CEB-B649-4DB7-9861-97F4852AFD3F}" srcOrd="0" destOrd="0" presId="urn:microsoft.com/office/officeart/2005/8/layout/vList4"/>
    <dgm:cxn modelId="{5BB88381-6CB4-4DC5-82D0-DFF4CB17C986}" type="presParOf" srcId="{9206072D-F035-416D-9B53-06658E5564C9}" destId="{61BD5EBE-9E58-49CE-A937-C2CD587E433D}" srcOrd="1" destOrd="0" presId="urn:microsoft.com/office/officeart/2005/8/layout/vList4"/>
    <dgm:cxn modelId="{7B041728-3623-4B91-8DB0-95F325AE82B0}" type="presParOf" srcId="{9206072D-F035-416D-9B53-06658E5564C9}" destId="{3DAB3006-0E43-4EE4-9842-84FA400F96E5}" srcOrd="2" destOrd="0" presId="urn:microsoft.com/office/officeart/2005/8/layout/vList4"/>
    <dgm:cxn modelId="{2BADCD5E-C1C0-4CCD-A327-638CF6D1A809}" type="presParOf" srcId="{C0555AB5-9810-4112-82D1-00A77DF59EE9}" destId="{A0AF32C2-684F-4B4C-A6EE-4F787F73D3FF}" srcOrd="3" destOrd="0" presId="urn:microsoft.com/office/officeart/2005/8/layout/vList4"/>
    <dgm:cxn modelId="{4B77F823-BED1-4EBC-9469-3A57C954CADB}" type="presParOf" srcId="{C0555AB5-9810-4112-82D1-00A77DF59EE9}" destId="{688D8E8C-44E0-4145-9258-317F04112497}" srcOrd="4" destOrd="0" presId="urn:microsoft.com/office/officeart/2005/8/layout/vList4"/>
    <dgm:cxn modelId="{283DC4BD-9DA4-453F-9FD3-35F3CEE8C590}" type="presParOf" srcId="{688D8E8C-44E0-4145-9258-317F04112497}" destId="{3B840C18-2FBE-4853-AEB2-288A0F528071}" srcOrd="0" destOrd="0" presId="urn:microsoft.com/office/officeart/2005/8/layout/vList4"/>
    <dgm:cxn modelId="{CDB8E597-D755-4896-B161-61D2020B43BE}" type="presParOf" srcId="{688D8E8C-44E0-4145-9258-317F04112497}" destId="{644C732A-46DC-471D-9041-4A3408F2289F}" srcOrd="1" destOrd="0" presId="urn:microsoft.com/office/officeart/2005/8/layout/vList4"/>
    <dgm:cxn modelId="{C71C49AC-DC46-4EA3-9A8B-2489B814B5A8}" type="presParOf" srcId="{688D8E8C-44E0-4145-9258-317F04112497}" destId="{53371484-AE2A-44D2-B014-F14209FBE5AF}" srcOrd="2" destOrd="0" presId="urn:microsoft.com/office/officeart/2005/8/layout/vList4"/>
    <dgm:cxn modelId="{90A962BA-CD6F-4000-B196-78A7DCF9D844}" type="presParOf" srcId="{C0555AB5-9810-4112-82D1-00A77DF59EE9}" destId="{70570137-F4B0-45BE-9D62-A5611B33399F}" srcOrd="5" destOrd="0" presId="urn:microsoft.com/office/officeart/2005/8/layout/vList4"/>
    <dgm:cxn modelId="{0A2C5372-7EC4-40AF-BC7A-BB5C74BC5C90}" type="presParOf" srcId="{C0555AB5-9810-4112-82D1-00A77DF59EE9}" destId="{88EE50B7-1C02-486C-877B-38707EBAD605}" srcOrd="6" destOrd="0" presId="urn:microsoft.com/office/officeart/2005/8/layout/vList4"/>
    <dgm:cxn modelId="{62A3BC56-D157-4185-BC02-A79769DBFA73}" type="presParOf" srcId="{88EE50B7-1C02-486C-877B-38707EBAD605}" destId="{747969F6-F400-42DE-BBB1-47E1296BA611}" srcOrd="0" destOrd="0" presId="urn:microsoft.com/office/officeart/2005/8/layout/vList4"/>
    <dgm:cxn modelId="{2809D87E-70DE-4D20-83EA-605EA1E8F333}" type="presParOf" srcId="{88EE50B7-1C02-486C-877B-38707EBAD605}" destId="{E2353269-6ACF-4150-AE88-568C3C520688}" srcOrd="1" destOrd="0" presId="urn:microsoft.com/office/officeart/2005/8/layout/vList4"/>
    <dgm:cxn modelId="{E742FB95-72EA-472A-ACAD-C3E28C2718F7}" type="presParOf" srcId="{88EE50B7-1C02-486C-877B-38707EBAD605}" destId="{733984A6-4A8D-447F-AB07-7AFC10865396}" srcOrd="2" destOrd="0" presId="urn:microsoft.com/office/officeart/2005/8/layout/vList4"/>
    <dgm:cxn modelId="{D4511FB2-C14C-4E92-9343-7D77094F60DD}" type="presParOf" srcId="{C0555AB5-9810-4112-82D1-00A77DF59EE9}" destId="{95EA46EC-98B4-4095-A4A9-603C0FA3990D}" srcOrd="7" destOrd="0" presId="urn:microsoft.com/office/officeart/2005/8/layout/vList4"/>
    <dgm:cxn modelId="{7F71FE63-99AF-40AA-AAA6-B9DC7AD6F29F}" type="presParOf" srcId="{C0555AB5-9810-4112-82D1-00A77DF59EE9}" destId="{A0397A00-95A0-4BF1-9C47-0236387D1FFB}" srcOrd="8" destOrd="0" presId="urn:microsoft.com/office/officeart/2005/8/layout/vList4"/>
    <dgm:cxn modelId="{A894BCC0-7627-413C-A692-6B7077BCC4A8}" type="presParOf" srcId="{A0397A00-95A0-4BF1-9C47-0236387D1FFB}" destId="{81124A05-75E3-47C8-9CA5-D76AE637AEFF}" srcOrd="0" destOrd="0" presId="urn:microsoft.com/office/officeart/2005/8/layout/vList4"/>
    <dgm:cxn modelId="{8BBBF3F0-64D5-4FCD-A7C4-F1C479AD5D8A}" type="presParOf" srcId="{A0397A00-95A0-4BF1-9C47-0236387D1FFB}" destId="{686CE2F0-15E5-49E8-8D7B-62AF1C9D9B7E}" srcOrd="1" destOrd="0" presId="urn:microsoft.com/office/officeart/2005/8/layout/vList4"/>
    <dgm:cxn modelId="{C3C0E419-C1A6-4476-BE05-6E453CA88735}" type="presParOf" srcId="{A0397A00-95A0-4BF1-9C47-0236387D1FFB}" destId="{02999AD7-447C-4CD5-9D86-4701A59F9CA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8BC9C-D1F3-4593-97E3-3E61AE539C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B1245E-1FAD-4391-BA0B-6C0C4E7F6DF6}">
      <dgm:prSet phldrT="[Text]"/>
      <dgm:spPr>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dgm:spPr>
      <dgm:t>
        <a:bodyPr/>
        <a:lstStyle/>
        <a:p>
          <a:pPr algn="ctr"/>
          <a:r>
            <a:rPr lang="en-US" dirty="0">
              <a:solidFill>
                <a:schemeClr val="tx1"/>
              </a:solidFill>
              <a:latin typeface="Verdana" panose="020B0604030504040204" pitchFamily="34" charset="0"/>
              <a:ea typeface="Verdana" panose="020B0604030504040204" pitchFamily="34" charset="0"/>
            </a:rPr>
            <a:t>Track 1: </a:t>
          </a:r>
          <a:r>
            <a:rPr lang="en-US" b="0" i="0" u="none" strike="noStrike" dirty="0">
              <a:solidFill>
                <a:schemeClr val="tx1"/>
              </a:solidFill>
              <a:effectLst/>
              <a:latin typeface="Verdana" panose="020B0604030504040204" pitchFamily="34" charset="0"/>
              <a:ea typeface="Verdana" panose="020B0604030504040204" pitchFamily="34" charset="0"/>
            </a:rPr>
            <a:t>Those who lead this work</a:t>
          </a:r>
          <a:endParaRPr lang="en-US" dirty="0">
            <a:solidFill>
              <a:schemeClr val="tx1"/>
            </a:solidFill>
            <a:latin typeface="Verdana" panose="020B0604030504040204" pitchFamily="34" charset="0"/>
            <a:ea typeface="Verdana" panose="020B0604030504040204" pitchFamily="34" charset="0"/>
          </a:endParaRPr>
        </a:p>
      </dgm:t>
    </dgm:pt>
    <dgm:pt modelId="{272BBC45-F460-4493-9AF6-B555E0C79C1A}" type="parTrans" cxnId="{AD236C6A-75F4-4FB1-BBB9-C16FD645451A}">
      <dgm:prSet/>
      <dgm:spPr/>
      <dgm:t>
        <a:bodyPr/>
        <a:lstStyle/>
        <a:p>
          <a:pPr algn="ctr"/>
          <a:endParaRPr lang="en-US"/>
        </a:p>
      </dgm:t>
    </dgm:pt>
    <dgm:pt modelId="{C7417ADC-9051-495B-978A-5E10C549FACA}" type="sibTrans" cxnId="{AD236C6A-75F4-4FB1-BBB9-C16FD645451A}">
      <dgm:prSet/>
      <dgm:spPr/>
      <dgm:t>
        <a:bodyPr/>
        <a:lstStyle/>
        <a:p>
          <a:pPr algn="ctr"/>
          <a:endParaRPr lang="en-US"/>
        </a:p>
      </dgm:t>
    </dgm:pt>
    <dgm:pt modelId="{0BED24FF-9758-473C-B5DF-1945AF47BCBA}">
      <dgm:prSet phldrT="[Text]"/>
      <dgm:spPr>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dgm:spPr>
      <dgm:t>
        <a:bodyPr/>
        <a:lstStyle/>
        <a:p>
          <a:pPr algn="ctr"/>
          <a:r>
            <a:rPr lang="en-US" dirty="0">
              <a:solidFill>
                <a:schemeClr val="tx1"/>
              </a:solidFill>
              <a:latin typeface="Verdana" panose="020B0604030504040204" pitchFamily="34" charset="0"/>
              <a:ea typeface="Verdana" panose="020B0604030504040204" pitchFamily="34" charset="0"/>
            </a:rPr>
            <a:t>Track 2: Those who support the work </a:t>
          </a:r>
        </a:p>
      </dgm:t>
    </dgm:pt>
    <dgm:pt modelId="{90C827D1-C384-4457-A2EE-52DFB02446D4}" type="parTrans" cxnId="{E6CE7DD4-E44C-4FBC-B8EE-1074A6CC3552}">
      <dgm:prSet/>
      <dgm:spPr/>
      <dgm:t>
        <a:bodyPr/>
        <a:lstStyle/>
        <a:p>
          <a:pPr algn="ctr"/>
          <a:endParaRPr lang="en-US"/>
        </a:p>
      </dgm:t>
    </dgm:pt>
    <dgm:pt modelId="{C633EB6C-F46E-4BB4-988A-FFF23D9B3DC7}" type="sibTrans" cxnId="{E6CE7DD4-E44C-4FBC-B8EE-1074A6CC3552}">
      <dgm:prSet/>
      <dgm:spPr/>
      <dgm:t>
        <a:bodyPr/>
        <a:lstStyle/>
        <a:p>
          <a:pPr algn="ctr"/>
          <a:endParaRPr lang="en-US"/>
        </a:p>
      </dgm:t>
    </dgm:pt>
    <dgm:pt modelId="{CE0FD9E3-6AC0-43EB-8677-92CEB389738A}" type="pres">
      <dgm:prSet presAssocID="{8378BC9C-D1F3-4593-97E3-3E61AE539C1D}" presName="diagram" presStyleCnt="0">
        <dgm:presLayoutVars>
          <dgm:dir/>
          <dgm:resizeHandles val="exact"/>
        </dgm:presLayoutVars>
      </dgm:prSet>
      <dgm:spPr/>
    </dgm:pt>
    <dgm:pt modelId="{69B6E32D-CF88-4F96-8DB9-641A01AE51E1}" type="pres">
      <dgm:prSet presAssocID="{E5B1245E-1FAD-4391-BA0B-6C0C4E7F6DF6}" presName="node" presStyleLbl="node1" presStyleIdx="0" presStyleCnt="2" custScaleX="32955" custScaleY="36616">
        <dgm:presLayoutVars>
          <dgm:bulletEnabled val="1"/>
        </dgm:presLayoutVars>
      </dgm:prSet>
      <dgm:spPr/>
    </dgm:pt>
    <dgm:pt modelId="{32346AB2-F3E2-4B6E-BE4F-552358969563}" type="pres">
      <dgm:prSet presAssocID="{C7417ADC-9051-495B-978A-5E10C549FACA}" presName="sibTrans" presStyleCnt="0"/>
      <dgm:spPr/>
    </dgm:pt>
    <dgm:pt modelId="{C6F6F24D-ED85-48E9-96FB-DDB6E89C251F}" type="pres">
      <dgm:prSet presAssocID="{0BED24FF-9758-473C-B5DF-1945AF47BCBA}" presName="node" presStyleLbl="node1" presStyleIdx="1" presStyleCnt="2" custScaleX="32955" custScaleY="36616">
        <dgm:presLayoutVars>
          <dgm:bulletEnabled val="1"/>
        </dgm:presLayoutVars>
      </dgm:prSet>
      <dgm:spPr/>
    </dgm:pt>
  </dgm:ptLst>
  <dgm:cxnLst>
    <dgm:cxn modelId="{DD32C307-3963-4833-A4ED-F847E3B8A50A}" type="presOf" srcId="{0BED24FF-9758-473C-B5DF-1945AF47BCBA}" destId="{C6F6F24D-ED85-48E9-96FB-DDB6E89C251F}" srcOrd="0" destOrd="0" presId="urn:microsoft.com/office/officeart/2005/8/layout/default"/>
    <dgm:cxn modelId="{CDD9E807-DCBD-45F4-B4E3-4FF2EA02A9D5}" type="presOf" srcId="{8378BC9C-D1F3-4593-97E3-3E61AE539C1D}" destId="{CE0FD9E3-6AC0-43EB-8677-92CEB389738A}" srcOrd="0" destOrd="0" presId="urn:microsoft.com/office/officeart/2005/8/layout/default"/>
    <dgm:cxn modelId="{AD236C6A-75F4-4FB1-BBB9-C16FD645451A}" srcId="{8378BC9C-D1F3-4593-97E3-3E61AE539C1D}" destId="{E5B1245E-1FAD-4391-BA0B-6C0C4E7F6DF6}" srcOrd="0" destOrd="0" parTransId="{272BBC45-F460-4493-9AF6-B555E0C79C1A}" sibTransId="{C7417ADC-9051-495B-978A-5E10C549FACA}"/>
    <dgm:cxn modelId="{1A1B1AAC-6D4F-40B1-8FA8-ABCA5A3BBBBD}" type="presOf" srcId="{E5B1245E-1FAD-4391-BA0B-6C0C4E7F6DF6}" destId="{69B6E32D-CF88-4F96-8DB9-641A01AE51E1}" srcOrd="0" destOrd="0" presId="urn:microsoft.com/office/officeart/2005/8/layout/default"/>
    <dgm:cxn modelId="{E6CE7DD4-E44C-4FBC-B8EE-1074A6CC3552}" srcId="{8378BC9C-D1F3-4593-97E3-3E61AE539C1D}" destId="{0BED24FF-9758-473C-B5DF-1945AF47BCBA}" srcOrd="1" destOrd="0" parTransId="{90C827D1-C384-4457-A2EE-52DFB02446D4}" sibTransId="{C633EB6C-F46E-4BB4-988A-FFF23D9B3DC7}"/>
    <dgm:cxn modelId="{1F041769-0F34-4690-8616-E6F6C546B9A7}" type="presParOf" srcId="{CE0FD9E3-6AC0-43EB-8677-92CEB389738A}" destId="{69B6E32D-CF88-4F96-8DB9-641A01AE51E1}" srcOrd="0" destOrd="0" presId="urn:microsoft.com/office/officeart/2005/8/layout/default"/>
    <dgm:cxn modelId="{58F0D1B4-AB04-4905-9882-362457FDF41C}" type="presParOf" srcId="{CE0FD9E3-6AC0-43EB-8677-92CEB389738A}" destId="{32346AB2-F3E2-4B6E-BE4F-552358969563}" srcOrd="1" destOrd="0" presId="urn:microsoft.com/office/officeart/2005/8/layout/default"/>
    <dgm:cxn modelId="{1B4D628B-2DFB-4D45-9017-542BF8C4F23D}" type="presParOf" srcId="{CE0FD9E3-6AC0-43EB-8677-92CEB389738A}" destId="{C6F6F24D-ED85-48E9-96FB-DDB6E89C251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378BC9C-D1F3-4593-97E3-3E61AE539C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B1245E-1FAD-4391-BA0B-6C0C4E7F6DF6}">
      <dgm:prSet phldrT="[Text]"/>
      <dgm:spPr>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dgm:spPr>
      <dgm:t>
        <a:bodyPr/>
        <a:lstStyle/>
        <a:p>
          <a:pPr algn="ctr"/>
          <a:r>
            <a:rPr lang="en-US" dirty="0">
              <a:solidFill>
                <a:schemeClr val="tx1"/>
              </a:solidFill>
              <a:latin typeface="Verdana" panose="020B0604030504040204" pitchFamily="34" charset="0"/>
              <a:ea typeface="Verdana" panose="020B0604030504040204" pitchFamily="34" charset="0"/>
            </a:rPr>
            <a:t>Track 1: </a:t>
          </a:r>
          <a:r>
            <a:rPr lang="en-US" b="0" i="0" u="none" strike="noStrike" dirty="0">
              <a:solidFill>
                <a:srgbClr val="000000"/>
              </a:solidFill>
              <a:effectLst/>
              <a:latin typeface="Verdana" panose="020B0604030504040204" pitchFamily="34" charset="0"/>
              <a:ea typeface="Verdana" panose="020B0604030504040204" pitchFamily="34" charset="0"/>
            </a:rPr>
            <a:t>Student recruitment &amp; retention </a:t>
          </a:r>
          <a:endParaRPr lang="en-US" dirty="0">
            <a:solidFill>
              <a:schemeClr val="tx1"/>
            </a:solidFill>
            <a:latin typeface="Verdana" panose="020B0604030504040204" pitchFamily="34" charset="0"/>
            <a:ea typeface="Verdana" panose="020B0604030504040204" pitchFamily="34" charset="0"/>
          </a:endParaRPr>
        </a:p>
      </dgm:t>
    </dgm:pt>
    <dgm:pt modelId="{272BBC45-F460-4493-9AF6-B555E0C79C1A}" type="parTrans" cxnId="{AD236C6A-75F4-4FB1-BBB9-C16FD645451A}">
      <dgm:prSet/>
      <dgm:spPr/>
      <dgm:t>
        <a:bodyPr/>
        <a:lstStyle/>
        <a:p>
          <a:pPr algn="ctr"/>
          <a:endParaRPr lang="en-US"/>
        </a:p>
      </dgm:t>
    </dgm:pt>
    <dgm:pt modelId="{C7417ADC-9051-495B-978A-5E10C549FACA}" type="sibTrans" cxnId="{AD236C6A-75F4-4FB1-BBB9-C16FD645451A}">
      <dgm:prSet/>
      <dgm:spPr/>
      <dgm:t>
        <a:bodyPr/>
        <a:lstStyle/>
        <a:p>
          <a:pPr algn="ctr"/>
          <a:endParaRPr lang="en-US"/>
        </a:p>
      </dgm:t>
    </dgm:pt>
    <dgm:pt modelId="{0BED24FF-9758-473C-B5DF-1945AF47BCBA}">
      <dgm:prSet phldrT="[Text]"/>
      <dgm:spPr>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dgm:spPr>
      <dgm:t>
        <a:bodyPr/>
        <a:lstStyle/>
        <a:p>
          <a:pPr algn="ctr"/>
          <a:r>
            <a:rPr lang="en-US" dirty="0">
              <a:solidFill>
                <a:schemeClr val="tx1"/>
              </a:solidFill>
              <a:latin typeface="Verdana" panose="020B0604030504040204" pitchFamily="34" charset="0"/>
              <a:ea typeface="Verdana" panose="020B0604030504040204" pitchFamily="34" charset="0"/>
            </a:rPr>
            <a:t>Track 2: </a:t>
          </a:r>
          <a:r>
            <a:rPr lang="en-US" b="0" i="0" u="none" strike="noStrike" dirty="0">
              <a:solidFill>
                <a:srgbClr val="000000"/>
              </a:solidFill>
              <a:effectLst/>
              <a:latin typeface="Verdana" panose="020B0604030504040204" pitchFamily="34" charset="0"/>
              <a:ea typeface="Verdana" panose="020B0604030504040204" pitchFamily="34" charset="0"/>
            </a:rPr>
            <a:t>Faculty/staff recruitment &amp; retention </a:t>
          </a:r>
          <a:endParaRPr lang="en-US" dirty="0">
            <a:solidFill>
              <a:schemeClr val="tx1"/>
            </a:solidFill>
            <a:latin typeface="Verdana" panose="020B0604030504040204" pitchFamily="34" charset="0"/>
            <a:ea typeface="Verdana" panose="020B0604030504040204" pitchFamily="34" charset="0"/>
          </a:endParaRPr>
        </a:p>
      </dgm:t>
    </dgm:pt>
    <dgm:pt modelId="{90C827D1-C384-4457-A2EE-52DFB02446D4}" type="parTrans" cxnId="{E6CE7DD4-E44C-4FBC-B8EE-1074A6CC3552}">
      <dgm:prSet/>
      <dgm:spPr/>
      <dgm:t>
        <a:bodyPr/>
        <a:lstStyle/>
        <a:p>
          <a:pPr algn="ctr"/>
          <a:endParaRPr lang="en-US"/>
        </a:p>
      </dgm:t>
    </dgm:pt>
    <dgm:pt modelId="{C633EB6C-F46E-4BB4-988A-FFF23D9B3DC7}" type="sibTrans" cxnId="{E6CE7DD4-E44C-4FBC-B8EE-1074A6CC3552}">
      <dgm:prSet/>
      <dgm:spPr/>
      <dgm:t>
        <a:bodyPr/>
        <a:lstStyle/>
        <a:p>
          <a:pPr algn="ctr"/>
          <a:endParaRPr lang="en-US"/>
        </a:p>
      </dgm:t>
    </dgm:pt>
    <dgm:pt modelId="{CE0FD9E3-6AC0-43EB-8677-92CEB389738A}" type="pres">
      <dgm:prSet presAssocID="{8378BC9C-D1F3-4593-97E3-3E61AE539C1D}" presName="diagram" presStyleCnt="0">
        <dgm:presLayoutVars>
          <dgm:dir/>
          <dgm:resizeHandles val="exact"/>
        </dgm:presLayoutVars>
      </dgm:prSet>
      <dgm:spPr/>
    </dgm:pt>
    <dgm:pt modelId="{69B6E32D-CF88-4F96-8DB9-641A01AE51E1}" type="pres">
      <dgm:prSet presAssocID="{E5B1245E-1FAD-4391-BA0B-6C0C4E7F6DF6}" presName="node" presStyleLbl="node1" presStyleIdx="0" presStyleCnt="2" custScaleX="32955" custScaleY="36616">
        <dgm:presLayoutVars>
          <dgm:bulletEnabled val="1"/>
        </dgm:presLayoutVars>
      </dgm:prSet>
      <dgm:spPr/>
    </dgm:pt>
    <dgm:pt modelId="{32346AB2-F3E2-4B6E-BE4F-552358969563}" type="pres">
      <dgm:prSet presAssocID="{C7417ADC-9051-495B-978A-5E10C549FACA}" presName="sibTrans" presStyleCnt="0"/>
      <dgm:spPr/>
    </dgm:pt>
    <dgm:pt modelId="{C6F6F24D-ED85-48E9-96FB-DDB6E89C251F}" type="pres">
      <dgm:prSet presAssocID="{0BED24FF-9758-473C-B5DF-1945AF47BCBA}" presName="node" presStyleLbl="node1" presStyleIdx="1" presStyleCnt="2" custScaleX="32955" custScaleY="36616">
        <dgm:presLayoutVars>
          <dgm:bulletEnabled val="1"/>
        </dgm:presLayoutVars>
      </dgm:prSet>
      <dgm:spPr/>
    </dgm:pt>
  </dgm:ptLst>
  <dgm:cxnLst>
    <dgm:cxn modelId="{DD32C307-3963-4833-A4ED-F847E3B8A50A}" type="presOf" srcId="{0BED24FF-9758-473C-B5DF-1945AF47BCBA}" destId="{C6F6F24D-ED85-48E9-96FB-DDB6E89C251F}" srcOrd="0" destOrd="0" presId="urn:microsoft.com/office/officeart/2005/8/layout/default"/>
    <dgm:cxn modelId="{CDD9E807-DCBD-45F4-B4E3-4FF2EA02A9D5}" type="presOf" srcId="{8378BC9C-D1F3-4593-97E3-3E61AE539C1D}" destId="{CE0FD9E3-6AC0-43EB-8677-92CEB389738A}" srcOrd="0" destOrd="0" presId="urn:microsoft.com/office/officeart/2005/8/layout/default"/>
    <dgm:cxn modelId="{AD236C6A-75F4-4FB1-BBB9-C16FD645451A}" srcId="{8378BC9C-D1F3-4593-97E3-3E61AE539C1D}" destId="{E5B1245E-1FAD-4391-BA0B-6C0C4E7F6DF6}" srcOrd="0" destOrd="0" parTransId="{272BBC45-F460-4493-9AF6-B555E0C79C1A}" sibTransId="{C7417ADC-9051-495B-978A-5E10C549FACA}"/>
    <dgm:cxn modelId="{1A1B1AAC-6D4F-40B1-8FA8-ABCA5A3BBBBD}" type="presOf" srcId="{E5B1245E-1FAD-4391-BA0B-6C0C4E7F6DF6}" destId="{69B6E32D-CF88-4F96-8DB9-641A01AE51E1}" srcOrd="0" destOrd="0" presId="urn:microsoft.com/office/officeart/2005/8/layout/default"/>
    <dgm:cxn modelId="{E6CE7DD4-E44C-4FBC-B8EE-1074A6CC3552}" srcId="{8378BC9C-D1F3-4593-97E3-3E61AE539C1D}" destId="{0BED24FF-9758-473C-B5DF-1945AF47BCBA}" srcOrd="1" destOrd="0" parTransId="{90C827D1-C384-4457-A2EE-52DFB02446D4}" sibTransId="{C633EB6C-F46E-4BB4-988A-FFF23D9B3DC7}"/>
    <dgm:cxn modelId="{1F041769-0F34-4690-8616-E6F6C546B9A7}" type="presParOf" srcId="{CE0FD9E3-6AC0-43EB-8677-92CEB389738A}" destId="{69B6E32D-CF88-4F96-8DB9-641A01AE51E1}" srcOrd="0" destOrd="0" presId="urn:microsoft.com/office/officeart/2005/8/layout/default"/>
    <dgm:cxn modelId="{58F0D1B4-AB04-4905-9882-362457FDF41C}" type="presParOf" srcId="{CE0FD9E3-6AC0-43EB-8677-92CEB389738A}" destId="{32346AB2-F3E2-4B6E-BE4F-552358969563}" srcOrd="1" destOrd="0" presId="urn:microsoft.com/office/officeart/2005/8/layout/default"/>
    <dgm:cxn modelId="{1B4D628B-2DFB-4D45-9017-542BF8C4F23D}" type="presParOf" srcId="{CE0FD9E3-6AC0-43EB-8677-92CEB389738A}" destId="{C6F6F24D-ED85-48E9-96FB-DDB6E89C251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378BC9C-D1F3-4593-97E3-3E61AE539C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B1245E-1FAD-4391-BA0B-6C0C4E7F6DF6}">
      <dgm:prSet phldrT="[Text]"/>
      <dgm:spPr>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dgm:spPr>
      <dgm:t>
        <a:bodyPr/>
        <a:lstStyle/>
        <a:p>
          <a:pPr algn="ctr"/>
          <a:r>
            <a:rPr lang="en-US" dirty="0">
              <a:solidFill>
                <a:schemeClr val="tx1"/>
              </a:solidFill>
              <a:latin typeface="Verdana" panose="020B0604030504040204" pitchFamily="34" charset="0"/>
              <a:ea typeface="Verdana" panose="020B0604030504040204" pitchFamily="34" charset="0"/>
            </a:rPr>
            <a:t>Track 1: </a:t>
          </a:r>
          <a:r>
            <a:rPr lang="en-US" b="0" i="0" u="none" strike="noStrike" dirty="0">
              <a:solidFill>
                <a:srgbClr val="000000"/>
              </a:solidFill>
              <a:effectLst/>
              <a:latin typeface="Verdana" panose="020B0604030504040204" pitchFamily="34" charset="0"/>
              <a:ea typeface="Verdana" panose="020B0604030504040204" pitchFamily="34" charset="0"/>
            </a:rPr>
            <a:t>How to start EDI professional development</a:t>
          </a:r>
          <a:endParaRPr lang="en-US" dirty="0">
            <a:solidFill>
              <a:schemeClr val="tx1"/>
            </a:solidFill>
            <a:latin typeface="Verdana" panose="020B0604030504040204" pitchFamily="34" charset="0"/>
            <a:ea typeface="Verdana" panose="020B0604030504040204" pitchFamily="34" charset="0"/>
          </a:endParaRPr>
        </a:p>
      </dgm:t>
    </dgm:pt>
    <dgm:pt modelId="{272BBC45-F460-4493-9AF6-B555E0C79C1A}" type="parTrans" cxnId="{AD236C6A-75F4-4FB1-BBB9-C16FD645451A}">
      <dgm:prSet/>
      <dgm:spPr/>
      <dgm:t>
        <a:bodyPr/>
        <a:lstStyle/>
        <a:p>
          <a:pPr algn="ctr"/>
          <a:endParaRPr lang="en-US"/>
        </a:p>
      </dgm:t>
    </dgm:pt>
    <dgm:pt modelId="{C7417ADC-9051-495B-978A-5E10C549FACA}" type="sibTrans" cxnId="{AD236C6A-75F4-4FB1-BBB9-C16FD645451A}">
      <dgm:prSet/>
      <dgm:spPr/>
      <dgm:t>
        <a:bodyPr/>
        <a:lstStyle/>
        <a:p>
          <a:pPr algn="ctr"/>
          <a:endParaRPr lang="en-US"/>
        </a:p>
      </dgm:t>
    </dgm:pt>
    <dgm:pt modelId="{0BED24FF-9758-473C-B5DF-1945AF47BCBA}">
      <dgm:prSet phldrT="[Text]"/>
      <dgm:spPr>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dgm:spPr>
      <dgm:t>
        <a:bodyPr/>
        <a:lstStyle/>
        <a:p>
          <a:pPr algn="ctr"/>
          <a:r>
            <a:rPr lang="en-US" dirty="0">
              <a:solidFill>
                <a:schemeClr val="tx1"/>
              </a:solidFill>
              <a:latin typeface="Verdana" panose="020B0604030504040204" pitchFamily="34" charset="0"/>
              <a:ea typeface="Verdana" panose="020B0604030504040204" pitchFamily="34" charset="0"/>
            </a:rPr>
            <a:t>Track 2: </a:t>
          </a:r>
          <a:r>
            <a:rPr lang="en-US" dirty="0">
              <a:solidFill>
                <a:srgbClr val="000000"/>
              </a:solidFill>
              <a:latin typeface="Verdana" panose="020B0604030504040204" pitchFamily="34" charset="0"/>
              <a:ea typeface="Verdana" panose="020B0604030504040204" pitchFamily="34" charset="0"/>
            </a:rPr>
            <a:t>How to keep momentum and navigate resistance for EDI professional development</a:t>
          </a:r>
          <a:endParaRPr lang="en-US" dirty="0">
            <a:solidFill>
              <a:schemeClr val="tx1"/>
            </a:solidFill>
            <a:latin typeface="Verdana" panose="020B0604030504040204" pitchFamily="34" charset="0"/>
            <a:ea typeface="Verdana" panose="020B0604030504040204" pitchFamily="34" charset="0"/>
          </a:endParaRPr>
        </a:p>
      </dgm:t>
    </dgm:pt>
    <dgm:pt modelId="{90C827D1-C384-4457-A2EE-52DFB02446D4}" type="parTrans" cxnId="{E6CE7DD4-E44C-4FBC-B8EE-1074A6CC3552}">
      <dgm:prSet/>
      <dgm:spPr/>
      <dgm:t>
        <a:bodyPr/>
        <a:lstStyle/>
        <a:p>
          <a:pPr algn="ctr"/>
          <a:endParaRPr lang="en-US"/>
        </a:p>
      </dgm:t>
    </dgm:pt>
    <dgm:pt modelId="{C633EB6C-F46E-4BB4-988A-FFF23D9B3DC7}" type="sibTrans" cxnId="{E6CE7DD4-E44C-4FBC-B8EE-1074A6CC3552}">
      <dgm:prSet/>
      <dgm:spPr/>
      <dgm:t>
        <a:bodyPr/>
        <a:lstStyle/>
        <a:p>
          <a:pPr algn="ctr"/>
          <a:endParaRPr lang="en-US"/>
        </a:p>
      </dgm:t>
    </dgm:pt>
    <dgm:pt modelId="{CE0FD9E3-6AC0-43EB-8677-92CEB389738A}" type="pres">
      <dgm:prSet presAssocID="{8378BC9C-D1F3-4593-97E3-3E61AE539C1D}" presName="diagram" presStyleCnt="0">
        <dgm:presLayoutVars>
          <dgm:dir/>
          <dgm:resizeHandles val="exact"/>
        </dgm:presLayoutVars>
      </dgm:prSet>
      <dgm:spPr/>
    </dgm:pt>
    <dgm:pt modelId="{69B6E32D-CF88-4F96-8DB9-641A01AE51E1}" type="pres">
      <dgm:prSet presAssocID="{E5B1245E-1FAD-4391-BA0B-6C0C4E7F6DF6}" presName="node" presStyleLbl="node1" presStyleIdx="0" presStyleCnt="2" custScaleX="32955" custScaleY="36616">
        <dgm:presLayoutVars>
          <dgm:bulletEnabled val="1"/>
        </dgm:presLayoutVars>
      </dgm:prSet>
      <dgm:spPr/>
    </dgm:pt>
    <dgm:pt modelId="{32346AB2-F3E2-4B6E-BE4F-552358969563}" type="pres">
      <dgm:prSet presAssocID="{C7417ADC-9051-495B-978A-5E10C549FACA}" presName="sibTrans" presStyleCnt="0"/>
      <dgm:spPr/>
    </dgm:pt>
    <dgm:pt modelId="{C6F6F24D-ED85-48E9-96FB-DDB6E89C251F}" type="pres">
      <dgm:prSet presAssocID="{0BED24FF-9758-473C-B5DF-1945AF47BCBA}" presName="node" presStyleLbl="node1" presStyleIdx="1" presStyleCnt="2" custScaleX="32955" custScaleY="36616">
        <dgm:presLayoutVars>
          <dgm:bulletEnabled val="1"/>
        </dgm:presLayoutVars>
      </dgm:prSet>
      <dgm:spPr/>
    </dgm:pt>
  </dgm:ptLst>
  <dgm:cxnLst>
    <dgm:cxn modelId="{DD32C307-3963-4833-A4ED-F847E3B8A50A}" type="presOf" srcId="{0BED24FF-9758-473C-B5DF-1945AF47BCBA}" destId="{C6F6F24D-ED85-48E9-96FB-DDB6E89C251F}" srcOrd="0" destOrd="0" presId="urn:microsoft.com/office/officeart/2005/8/layout/default"/>
    <dgm:cxn modelId="{CDD9E807-DCBD-45F4-B4E3-4FF2EA02A9D5}" type="presOf" srcId="{8378BC9C-D1F3-4593-97E3-3E61AE539C1D}" destId="{CE0FD9E3-6AC0-43EB-8677-92CEB389738A}" srcOrd="0" destOrd="0" presId="urn:microsoft.com/office/officeart/2005/8/layout/default"/>
    <dgm:cxn modelId="{AD236C6A-75F4-4FB1-BBB9-C16FD645451A}" srcId="{8378BC9C-D1F3-4593-97E3-3E61AE539C1D}" destId="{E5B1245E-1FAD-4391-BA0B-6C0C4E7F6DF6}" srcOrd="0" destOrd="0" parTransId="{272BBC45-F460-4493-9AF6-B555E0C79C1A}" sibTransId="{C7417ADC-9051-495B-978A-5E10C549FACA}"/>
    <dgm:cxn modelId="{1A1B1AAC-6D4F-40B1-8FA8-ABCA5A3BBBBD}" type="presOf" srcId="{E5B1245E-1FAD-4391-BA0B-6C0C4E7F6DF6}" destId="{69B6E32D-CF88-4F96-8DB9-641A01AE51E1}" srcOrd="0" destOrd="0" presId="urn:microsoft.com/office/officeart/2005/8/layout/default"/>
    <dgm:cxn modelId="{E6CE7DD4-E44C-4FBC-B8EE-1074A6CC3552}" srcId="{8378BC9C-D1F3-4593-97E3-3E61AE539C1D}" destId="{0BED24FF-9758-473C-B5DF-1945AF47BCBA}" srcOrd="1" destOrd="0" parTransId="{90C827D1-C384-4457-A2EE-52DFB02446D4}" sibTransId="{C633EB6C-F46E-4BB4-988A-FFF23D9B3DC7}"/>
    <dgm:cxn modelId="{1F041769-0F34-4690-8616-E6F6C546B9A7}" type="presParOf" srcId="{CE0FD9E3-6AC0-43EB-8677-92CEB389738A}" destId="{69B6E32D-CF88-4F96-8DB9-641A01AE51E1}" srcOrd="0" destOrd="0" presId="urn:microsoft.com/office/officeart/2005/8/layout/default"/>
    <dgm:cxn modelId="{58F0D1B4-AB04-4905-9882-362457FDF41C}" type="presParOf" srcId="{CE0FD9E3-6AC0-43EB-8677-92CEB389738A}" destId="{32346AB2-F3E2-4B6E-BE4F-552358969563}" srcOrd="1" destOrd="0" presId="urn:microsoft.com/office/officeart/2005/8/layout/default"/>
    <dgm:cxn modelId="{1B4D628B-2DFB-4D45-9017-542BF8C4F23D}" type="presParOf" srcId="{CE0FD9E3-6AC0-43EB-8677-92CEB389738A}" destId="{C6F6F24D-ED85-48E9-96FB-DDB6E89C251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F06F4-1F64-4686-B696-BAB4809D199B}">
      <dsp:nvSpPr>
        <dsp:cNvPr id="0" name=""/>
        <dsp:cNvSpPr/>
      </dsp:nvSpPr>
      <dsp:spPr>
        <a:xfrm>
          <a:off x="0" y="0"/>
          <a:ext cx="10384223" cy="8436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effectLst/>
              <a:latin typeface="Verdana" panose="020B0604030504040204" pitchFamily="34" charset="0"/>
              <a:ea typeface="Verdana" panose="020B0604030504040204" pitchFamily="34" charset="0"/>
            </a:rPr>
            <a:t>Appraise institutional relevant policies for necessary amendments that reflect the SCOTUS affirmative action ruling and other related areas</a:t>
          </a:r>
          <a:endParaRPr lang="en-US" sz="1700" b="1" kern="1200" dirty="0">
            <a:latin typeface="Verdana" panose="020B0604030504040204" pitchFamily="34" charset="0"/>
            <a:ea typeface="Verdana" panose="020B0604030504040204" pitchFamily="34" charset="0"/>
          </a:endParaRPr>
        </a:p>
      </dsp:txBody>
      <dsp:txXfrm>
        <a:off x="2161210" y="0"/>
        <a:ext cx="8223012" cy="843656"/>
      </dsp:txXfrm>
    </dsp:sp>
    <dsp:sp modelId="{2886F6C6-8CA7-4F64-8E18-8BF510BC5B6F}">
      <dsp:nvSpPr>
        <dsp:cNvPr id="0" name=""/>
        <dsp:cNvSpPr/>
      </dsp:nvSpPr>
      <dsp:spPr>
        <a:xfrm>
          <a:off x="84365" y="84365"/>
          <a:ext cx="2076844" cy="674925"/>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3794" r="3379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80CEB-B649-4DB7-9861-97F4852AFD3F}">
      <dsp:nvSpPr>
        <dsp:cNvPr id="0" name=""/>
        <dsp:cNvSpPr/>
      </dsp:nvSpPr>
      <dsp:spPr>
        <a:xfrm>
          <a:off x="0" y="928022"/>
          <a:ext cx="10384223" cy="8436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effectLst/>
              <a:latin typeface="Verdana" panose="020B0604030504040204" pitchFamily="34" charset="0"/>
              <a:ea typeface="Verdana" panose="020B0604030504040204" pitchFamily="34" charset="0"/>
            </a:rPr>
            <a:t>Apply self-care practices which support the DEI practitioner from the lens of the individual (self-development), team and organization leadership and allies</a:t>
          </a:r>
          <a:endParaRPr lang="en-US" sz="1700" b="1" kern="1200" dirty="0">
            <a:latin typeface="Verdana" panose="020B0604030504040204" pitchFamily="34" charset="0"/>
            <a:ea typeface="Verdana" panose="020B0604030504040204" pitchFamily="34" charset="0"/>
          </a:endParaRPr>
        </a:p>
      </dsp:txBody>
      <dsp:txXfrm>
        <a:off x="2161210" y="928022"/>
        <a:ext cx="8223012" cy="843656"/>
      </dsp:txXfrm>
    </dsp:sp>
    <dsp:sp modelId="{61BD5EBE-9E58-49CE-A937-C2CD587E433D}">
      <dsp:nvSpPr>
        <dsp:cNvPr id="0" name=""/>
        <dsp:cNvSpPr/>
      </dsp:nvSpPr>
      <dsp:spPr>
        <a:xfrm>
          <a:off x="84365" y="1012388"/>
          <a:ext cx="2076844" cy="674925"/>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33794" r="3379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40C18-2FBE-4853-AEB2-288A0F528071}">
      <dsp:nvSpPr>
        <dsp:cNvPr id="0" name=""/>
        <dsp:cNvSpPr/>
      </dsp:nvSpPr>
      <dsp:spPr>
        <a:xfrm>
          <a:off x="0" y="1856044"/>
          <a:ext cx="10384223" cy="8436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effectLst/>
              <a:latin typeface="Verdana" panose="020B0604030504040204" pitchFamily="34" charset="0"/>
              <a:ea typeface="Verdana" panose="020B0604030504040204" pitchFamily="34" charset="0"/>
            </a:rPr>
            <a:t>Compare and contrast recruitment and retention strategies to advocate for diverse learner and faculty needs</a:t>
          </a:r>
          <a:endParaRPr lang="en-US" sz="1700" b="1" kern="1200" dirty="0">
            <a:latin typeface="Verdana" panose="020B0604030504040204" pitchFamily="34" charset="0"/>
            <a:ea typeface="Verdana" panose="020B0604030504040204" pitchFamily="34" charset="0"/>
          </a:endParaRPr>
        </a:p>
      </dsp:txBody>
      <dsp:txXfrm>
        <a:off x="2161210" y="1856044"/>
        <a:ext cx="8223012" cy="843656"/>
      </dsp:txXfrm>
    </dsp:sp>
    <dsp:sp modelId="{644C732A-46DC-471D-9041-4A3408F2289F}">
      <dsp:nvSpPr>
        <dsp:cNvPr id="0" name=""/>
        <dsp:cNvSpPr/>
      </dsp:nvSpPr>
      <dsp:spPr>
        <a:xfrm>
          <a:off x="84365" y="1940410"/>
          <a:ext cx="2076844" cy="674925"/>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33794" r="3379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969F6-F400-42DE-BBB1-47E1296BA611}">
      <dsp:nvSpPr>
        <dsp:cNvPr id="0" name=""/>
        <dsp:cNvSpPr/>
      </dsp:nvSpPr>
      <dsp:spPr>
        <a:xfrm>
          <a:off x="0" y="2784067"/>
          <a:ext cx="10384223" cy="8436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effectLst/>
              <a:latin typeface="Verdana" panose="020B0604030504040204" pitchFamily="34" charset="0"/>
              <a:ea typeface="Verdana" panose="020B0604030504040204" pitchFamily="34" charset="0"/>
            </a:rPr>
            <a:t>Design DEI professional development offerings that align best with learners’ experiences</a:t>
          </a:r>
          <a:endParaRPr lang="en-US" sz="1700" b="1" kern="1200" dirty="0">
            <a:latin typeface="Verdana" panose="020B0604030504040204" pitchFamily="34" charset="0"/>
            <a:ea typeface="Verdana" panose="020B0604030504040204" pitchFamily="34" charset="0"/>
          </a:endParaRPr>
        </a:p>
      </dsp:txBody>
      <dsp:txXfrm>
        <a:off x="2161210" y="2784067"/>
        <a:ext cx="8223012" cy="843656"/>
      </dsp:txXfrm>
    </dsp:sp>
    <dsp:sp modelId="{E2353269-6ACF-4150-AE88-568C3C520688}">
      <dsp:nvSpPr>
        <dsp:cNvPr id="0" name=""/>
        <dsp:cNvSpPr/>
      </dsp:nvSpPr>
      <dsp:spPr>
        <a:xfrm>
          <a:off x="84365" y="2868433"/>
          <a:ext cx="2076844" cy="674925"/>
        </a:xfrm>
        <a:prstGeom prst="roundRect">
          <a:avLst>
            <a:gd name="adj" fmla="val 10000"/>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33794" r="3379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124A05-75E3-47C8-9CA5-D76AE637AEFF}">
      <dsp:nvSpPr>
        <dsp:cNvPr id="0" name=""/>
        <dsp:cNvSpPr/>
      </dsp:nvSpPr>
      <dsp:spPr>
        <a:xfrm>
          <a:off x="0" y="3712089"/>
          <a:ext cx="10384223" cy="8436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effectLst/>
              <a:latin typeface="Verdana" panose="020B0604030504040204" pitchFamily="34" charset="0"/>
              <a:ea typeface="Verdana" panose="020B0604030504040204" pitchFamily="34" charset="0"/>
            </a:rPr>
            <a:t>Develop policies and strategies that promote DEI to take back to your home institution</a:t>
          </a:r>
          <a:endParaRPr lang="en-US" sz="1700" b="1" kern="1200" dirty="0">
            <a:latin typeface="Verdana" panose="020B0604030504040204" pitchFamily="34" charset="0"/>
            <a:ea typeface="Verdana" panose="020B0604030504040204" pitchFamily="34" charset="0"/>
          </a:endParaRPr>
        </a:p>
      </dsp:txBody>
      <dsp:txXfrm>
        <a:off x="2161210" y="3712089"/>
        <a:ext cx="8223012" cy="843656"/>
      </dsp:txXfrm>
    </dsp:sp>
    <dsp:sp modelId="{686CE2F0-15E5-49E8-8D7B-62AF1C9D9B7E}">
      <dsp:nvSpPr>
        <dsp:cNvPr id="0" name=""/>
        <dsp:cNvSpPr/>
      </dsp:nvSpPr>
      <dsp:spPr>
        <a:xfrm>
          <a:off x="84365" y="3796455"/>
          <a:ext cx="2076844" cy="674925"/>
        </a:xfrm>
        <a:prstGeom prst="roundRect">
          <a:avLst>
            <a:gd name="adj" fmla="val 10000"/>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33794" r="3379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6E32D-CF88-4F96-8DB9-641A01AE51E1}">
      <dsp:nvSpPr>
        <dsp:cNvPr id="0" name=""/>
        <dsp:cNvSpPr/>
      </dsp:nvSpPr>
      <dsp:spPr>
        <a:xfrm>
          <a:off x="1002649" y="594168"/>
          <a:ext cx="2743237" cy="1828791"/>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Verdana" panose="020B0604030504040204" pitchFamily="34" charset="0"/>
              <a:ea typeface="Verdana" panose="020B0604030504040204" pitchFamily="34" charset="0"/>
            </a:rPr>
            <a:t>Track 1: </a:t>
          </a:r>
          <a:r>
            <a:rPr lang="en-US" sz="2800" b="0" i="0" u="none" strike="noStrike" kern="1200" dirty="0">
              <a:solidFill>
                <a:schemeClr val="tx1"/>
              </a:solidFill>
              <a:effectLst/>
              <a:latin typeface="Verdana" panose="020B0604030504040204" pitchFamily="34" charset="0"/>
              <a:ea typeface="Verdana" panose="020B0604030504040204" pitchFamily="34" charset="0"/>
            </a:rPr>
            <a:t>Those who lead this work</a:t>
          </a:r>
          <a:endParaRPr lang="en-US" sz="2800" kern="1200" dirty="0">
            <a:solidFill>
              <a:schemeClr val="tx1"/>
            </a:solidFill>
            <a:latin typeface="Verdana" panose="020B0604030504040204" pitchFamily="34" charset="0"/>
            <a:ea typeface="Verdana" panose="020B0604030504040204" pitchFamily="34" charset="0"/>
          </a:endParaRPr>
        </a:p>
      </dsp:txBody>
      <dsp:txXfrm>
        <a:off x="1002649" y="594168"/>
        <a:ext cx="2743237" cy="1828791"/>
      </dsp:txXfrm>
    </dsp:sp>
    <dsp:sp modelId="{C6F6F24D-ED85-48E9-96FB-DDB6E89C251F}">
      <dsp:nvSpPr>
        <dsp:cNvPr id="0" name=""/>
        <dsp:cNvSpPr/>
      </dsp:nvSpPr>
      <dsp:spPr>
        <a:xfrm>
          <a:off x="4578306" y="594168"/>
          <a:ext cx="2743237" cy="1828791"/>
        </a:xfrm>
        <a:prstGeom prst="rect">
          <a:avLst/>
        </a:prstGeom>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Verdana" panose="020B0604030504040204" pitchFamily="34" charset="0"/>
              <a:ea typeface="Verdana" panose="020B0604030504040204" pitchFamily="34" charset="0"/>
            </a:rPr>
            <a:t>Track 2: Those who support the work </a:t>
          </a:r>
        </a:p>
      </dsp:txBody>
      <dsp:txXfrm>
        <a:off x="4578306" y="594168"/>
        <a:ext cx="2743237" cy="1828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6E32D-CF88-4F96-8DB9-641A01AE51E1}">
      <dsp:nvSpPr>
        <dsp:cNvPr id="0" name=""/>
        <dsp:cNvSpPr/>
      </dsp:nvSpPr>
      <dsp:spPr>
        <a:xfrm>
          <a:off x="1002649" y="594168"/>
          <a:ext cx="2743237" cy="1828791"/>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Verdana" panose="020B0604030504040204" pitchFamily="34" charset="0"/>
              <a:ea typeface="Verdana" panose="020B0604030504040204" pitchFamily="34" charset="0"/>
            </a:rPr>
            <a:t>Track 1: </a:t>
          </a:r>
          <a:r>
            <a:rPr lang="en-US" sz="2800" b="0" i="0" u="none" strike="noStrike" kern="1200" dirty="0">
              <a:solidFill>
                <a:srgbClr val="000000"/>
              </a:solidFill>
              <a:effectLst/>
              <a:latin typeface="Verdana" panose="020B0604030504040204" pitchFamily="34" charset="0"/>
              <a:ea typeface="Verdana" panose="020B0604030504040204" pitchFamily="34" charset="0"/>
            </a:rPr>
            <a:t>Student recruitment &amp; retention </a:t>
          </a:r>
          <a:endParaRPr lang="en-US" sz="2800" kern="1200" dirty="0">
            <a:solidFill>
              <a:schemeClr val="tx1"/>
            </a:solidFill>
            <a:latin typeface="Verdana" panose="020B0604030504040204" pitchFamily="34" charset="0"/>
            <a:ea typeface="Verdana" panose="020B0604030504040204" pitchFamily="34" charset="0"/>
          </a:endParaRPr>
        </a:p>
      </dsp:txBody>
      <dsp:txXfrm>
        <a:off x="1002649" y="594168"/>
        <a:ext cx="2743237" cy="1828791"/>
      </dsp:txXfrm>
    </dsp:sp>
    <dsp:sp modelId="{C6F6F24D-ED85-48E9-96FB-DDB6E89C251F}">
      <dsp:nvSpPr>
        <dsp:cNvPr id="0" name=""/>
        <dsp:cNvSpPr/>
      </dsp:nvSpPr>
      <dsp:spPr>
        <a:xfrm>
          <a:off x="4578306" y="594168"/>
          <a:ext cx="2743237" cy="1828791"/>
        </a:xfrm>
        <a:prstGeom prst="rect">
          <a:avLst/>
        </a:prstGeom>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Verdana" panose="020B0604030504040204" pitchFamily="34" charset="0"/>
              <a:ea typeface="Verdana" panose="020B0604030504040204" pitchFamily="34" charset="0"/>
            </a:rPr>
            <a:t>Track 2: </a:t>
          </a:r>
          <a:r>
            <a:rPr lang="en-US" sz="2800" b="0" i="0" u="none" strike="noStrike" kern="1200" dirty="0">
              <a:solidFill>
                <a:srgbClr val="000000"/>
              </a:solidFill>
              <a:effectLst/>
              <a:latin typeface="Verdana" panose="020B0604030504040204" pitchFamily="34" charset="0"/>
              <a:ea typeface="Verdana" panose="020B0604030504040204" pitchFamily="34" charset="0"/>
            </a:rPr>
            <a:t>Faculty/staff recruitment &amp; retention </a:t>
          </a:r>
          <a:endParaRPr lang="en-US" sz="2800" kern="1200" dirty="0">
            <a:solidFill>
              <a:schemeClr val="tx1"/>
            </a:solidFill>
            <a:latin typeface="Verdana" panose="020B0604030504040204" pitchFamily="34" charset="0"/>
            <a:ea typeface="Verdana" panose="020B0604030504040204" pitchFamily="34" charset="0"/>
          </a:endParaRPr>
        </a:p>
      </dsp:txBody>
      <dsp:txXfrm>
        <a:off x="4578306" y="594168"/>
        <a:ext cx="2743237" cy="1828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6E32D-CF88-4F96-8DB9-641A01AE51E1}">
      <dsp:nvSpPr>
        <dsp:cNvPr id="0" name=""/>
        <dsp:cNvSpPr/>
      </dsp:nvSpPr>
      <dsp:spPr>
        <a:xfrm>
          <a:off x="1002649" y="594168"/>
          <a:ext cx="2743237" cy="1828791"/>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Verdana" panose="020B0604030504040204" pitchFamily="34" charset="0"/>
              <a:ea typeface="Verdana" panose="020B0604030504040204" pitchFamily="34" charset="0"/>
            </a:rPr>
            <a:t>Track 1: </a:t>
          </a:r>
          <a:r>
            <a:rPr lang="en-US" sz="2000" b="0" i="0" u="none" strike="noStrike" kern="1200" dirty="0">
              <a:solidFill>
                <a:srgbClr val="000000"/>
              </a:solidFill>
              <a:effectLst/>
              <a:latin typeface="Verdana" panose="020B0604030504040204" pitchFamily="34" charset="0"/>
              <a:ea typeface="Verdana" panose="020B0604030504040204" pitchFamily="34" charset="0"/>
            </a:rPr>
            <a:t>How to start EDI professional development</a:t>
          </a:r>
          <a:endParaRPr lang="en-US" sz="2000" kern="1200" dirty="0">
            <a:solidFill>
              <a:schemeClr val="tx1"/>
            </a:solidFill>
            <a:latin typeface="Verdana" panose="020B0604030504040204" pitchFamily="34" charset="0"/>
            <a:ea typeface="Verdana" panose="020B0604030504040204" pitchFamily="34" charset="0"/>
          </a:endParaRPr>
        </a:p>
      </dsp:txBody>
      <dsp:txXfrm>
        <a:off x="1002649" y="594168"/>
        <a:ext cx="2743237" cy="1828791"/>
      </dsp:txXfrm>
    </dsp:sp>
    <dsp:sp modelId="{C6F6F24D-ED85-48E9-96FB-DDB6E89C251F}">
      <dsp:nvSpPr>
        <dsp:cNvPr id="0" name=""/>
        <dsp:cNvSpPr/>
      </dsp:nvSpPr>
      <dsp:spPr>
        <a:xfrm>
          <a:off x="4578306" y="594168"/>
          <a:ext cx="2743237" cy="1828791"/>
        </a:xfrm>
        <a:prstGeom prst="rect">
          <a:avLst/>
        </a:prstGeom>
        <a:gradFill flip="none" rotWithShape="0">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Verdana" panose="020B0604030504040204" pitchFamily="34" charset="0"/>
              <a:ea typeface="Verdana" panose="020B0604030504040204" pitchFamily="34" charset="0"/>
            </a:rPr>
            <a:t>Track 2: </a:t>
          </a:r>
          <a:r>
            <a:rPr lang="en-US" sz="2000" kern="1200" dirty="0">
              <a:solidFill>
                <a:srgbClr val="000000"/>
              </a:solidFill>
              <a:latin typeface="Verdana" panose="020B0604030504040204" pitchFamily="34" charset="0"/>
              <a:ea typeface="Verdana" panose="020B0604030504040204" pitchFamily="34" charset="0"/>
            </a:rPr>
            <a:t>How to keep momentum and navigate resistance for EDI professional development</a:t>
          </a:r>
          <a:endParaRPr lang="en-US" sz="2000" kern="1200" dirty="0">
            <a:solidFill>
              <a:schemeClr val="tx1"/>
            </a:solidFill>
            <a:latin typeface="Verdana" panose="020B0604030504040204" pitchFamily="34" charset="0"/>
            <a:ea typeface="Verdana" panose="020B0604030504040204" pitchFamily="34" charset="0"/>
          </a:endParaRPr>
        </a:p>
      </dsp:txBody>
      <dsp:txXfrm>
        <a:off x="4578306" y="594168"/>
        <a:ext cx="2743237" cy="182879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4E217-569C-4AFC-B6AB-F36B5715A9F5}"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1770-4AF3-4B1F-B7DF-3353D3AD25C5}" type="slidenum">
              <a:rPr lang="en-US" smtClean="0"/>
              <a:t>‹#›</a:t>
            </a:fld>
            <a:endParaRPr lang="en-US"/>
          </a:p>
        </p:txBody>
      </p:sp>
    </p:spTree>
    <p:extLst>
      <p:ext uri="{BB962C8B-B14F-4D97-AF65-F5344CB8AC3E}">
        <p14:creationId xmlns:p14="http://schemas.microsoft.com/office/powerpoint/2010/main" val="147687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3.basecamp.com/3158640/buckets/28253238/uploads/5715079975"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1</a:t>
            </a:fld>
            <a:endParaRPr lang="en-US"/>
          </a:p>
        </p:txBody>
      </p:sp>
    </p:spTree>
    <p:extLst>
      <p:ext uri="{BB962C8B-B14F-4D97-AF65-F5344CB8AC3E}">
        <p14:creationId xmlns:p14="http://schemas.microsoft.com/office/powerpoint/2010/main" val="407682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 invite Malika to introduce panel</a:t>
            </a:r>
          </a:p>
        </p:txBody>
      </p:sp>
      <p:sp>
        <p:nvSpPr>
          <p:cNvPr id="4" name="Slide Number Placeholder 3"/>
          <p:cNvSpPr>
            <a:spLocks noGrp="1"/>
          </p:cNvSpPr>
          <p:nvPr>
            <p:ph type="sldNum" sz="quarter" idx="5"/>
          </p:nvPr>
        </p:nvSpPr>
        <p:spPr/>
        <p:txBody>
          <a:bodyPr/>
          <a:lstStyle/>
          <a:p>
            <a:fld id="{BB701770-4AF3-4B1F-B7DF-3353D3AD25C5}" type="slidenum">
              <a:rPr lang="en-US" smtClean="0"/>
              <a:t>10</a:t>
            </a:fld>
            <a:endParaRPr lang="en-US"/>
          </a:p>
        </p:txBody>
      </p:sp>
    </p:spTree>
    <p:extLst>
      <p:ext uri="{BB962C8B-B14F-4D97-AF65-F5344CB8AC3E}">
        <p14:creationId xmlns:p14="http://schemas.microsoft.com/office/powerpoint/2010/main" val="258272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11</a:t>
            </a:fld>
            <a:endParaRPr lang="en-US"/>
          </a:p>
        </p:txBody>
      </p:sp>
    </p:spTree>
    <p:extLst>
      <p:ext uri="{BB962C8B-B14F-4D97-AF65-F5344CB8AC3E}">
        <p14:creationId xmlns:p14="http://schemas.microsoft.com/office/powerpoint/2010/main" val="217192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12</a:t>
            </a:fld>
            <a:endParaRPr lang="en-US"/>
          </a:p>
        </p:txBody>
      </p:sp>
    </p:spTree>
    <p:extLst>
      <p:ext uri="{BB962C8B-B14F-4D97-AF65-F5344CB8AC3E}">
        <p14:creationId xmlns:p14="http://schemas.microsoft.com/office/powerpoint/2010/main" val="3037261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a:p>
            <a:r>
              <a:rPr lang="en-US" dirty="0"/>
              <a:t>Sarah/Kabas put link in chat</a:t>
            </a:r>
          </a:p>
          <a:p>
            <a:r>
              <a:rPr lang="en-US" dirty="0"/>
              <a:t>Link will be sent in chat</a:t>
            </a:r>
          </a:p>
        </p:txBody>
      </p:sp>
      <p:sp>
        <p:nvSpPr>
          <p:cNvPr id="4" name="Slide Number Placeholder 3"/>
          <p:cNvSpPr>
            <a:spLocks noGrp="1"/>
          </p:cNvSpPr>
          <p:nvPr>
            <p:ph type="sldNum" sz="quarter" idx="5"/>
          </p:nvPr>
        </p:nvSpPr>
        <p:spPr/>
        <p:txBody>
          <a:bodyPr/>
          <a:lstStyle/>
          <a:p>
            <a:fld id="{BB701770-4AF3-4B1F-B7DF-3353D3AD25C5}" type="slidenum">
              <a:rPr lang="en-US" smtClean="0"/>
              <a:t>13</a:t>
            </a:fld>
            <a:endParaRPr lang="en-US"/>
          </a:p>
        </p:txBody>
      </p:sp>
    </p:spTree>
    <p:extLst>
      <p:ext uri="{BB962C8B-B14F-4D97-AF65-F5344CB8AC3E}">
        <p14:creationId xmlns:p14="http://schemas.microsoft.com/office/powerpoint/2010/main" val="8858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a:p>
            <a:r>
              <a:rPr lang="en-US" dirty="0"/>
              <a:t>Meetings: Open Breakouts here on </a:t>
            </a:r>
            <a:r>
              <a:rPr lang="en-US" dirty="0" err="1"/>
              <a:t>Seena’s</a:t>
            </a:r>
            <a:r>
              <a:rPr lang="en-US" dirty="0"/>
              <a:t> cue</a:t>
            </a:r>
          </a:p>
          <a:p>
            <a:r>
              <a:rPr lang="en-US" dirty="0"/>
              <a:t>Meetings: Send 5 minute warning, Close Rooms (60 sec countdown)</a:t>
            </a:r>
          </a:p>
        </p:txBody>
      </p:sp>
      <p:sp>
        <p:nvSpPr>
          <p:cNvPr id="4" name="Slide Number Placeholder 3"/>
          <p:cNvSpPr>
            <a:spLocks noGrp="1"/>
          </p:cNvSpPr>
          <p:nvPr>
            <p:ph type="sldNum" sz="quarter" idx="5"/>
          </p:nvPr>
        </p:nvSpPr>
        <p:spPr/>
        <p:txBody>
          <a:bodyPr/>
          <a:lstStyle/>
          <a:p>
            <a:fld id="{BB701770-4AF3-4B1F-B7DF-3353D3AD25C5}" type="slidenum">
              <a:rPr lang="en-US" smtClean="0"/>
              <a:t>14</a:t>
            </a:fld>
            <a:endParaRPr lang="en-US"/>
          </a:p>
        </p:txBody>
      </p:sp>
    </p:spTree>
    <p:extLst>
      <p:ext uri="{BB962C8B-B14F-4D97-AF65-F5344CB8AC3E}">
        <p14:creationId xmlns:p14="http://schemas.microsoft.com/office/powerpoint/2010/main" val="202272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15</a:t>
            </a:fld>
            <a:endParaRPr lang="en-US"/>
          </a:p>
        </p:txBody>
      </p:sp>
    </p:spTree>
    <p:extLst>
      <p:ext uri="{BB962C8B-B14F-4D97-AF65-F5344CB8AC3E}">
        <p14:creationId xmlns:p14="http://schemas.microsoft.com/office/powerpoint/2010/main" val="288962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16</a:t>
            </a:fld>
            <a:endParaRPr lang="en-US"/>
          </a:p>
        </p:txBody>
      </p:sp>
    </p:spTree>
    <p:extLst>
      <p:ext uri="{BB962C8B-B14F-4D97-AF65-F5344CB8AC3E}">
        <p14:creationId xmlns:p14="http://schemas.microsoft.com/office/powerpoint/2010/main" val="20927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17</a:t>
            </a:fld>
            <a:endParaRPr lang="en-US"/>
          </a:p>
        </p:txBody>
      </p:sp>
    </p:spTree>
    <p:extLst>
      <p:ext uri="{BB962C8B-B14F-4D97-AF65-F5344CB8AC3E}">
        <p14:creationId xmlns:p14="http://schemas.microsoft.com/office/powerpoint/2010/main" val="34278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Seena transition and introduce Regina to set up panel session</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18</a:t>
            </a:fld>
            <a:endParaRPr lang="en-US"/>
          </a:p>
        </p:txBody>
      </p:sp>
    </p:spTree>
    <p:extLst>
      <p:ext uri="{BB962C8B-B14F-4D97-AF65-F5344CB8AC3E}">
        <p14:creationId xmlns:p14="http://schemas.microsoft.com/office/powerpoint/2010/main" val="40509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19</a:t>
            </a:fld>
            <a:endParaRPr lang="en-US"/>
          </a:p>
        </p:txBody>
      </p:sp>
    </p:spTree>
    <p:extLst>
      <p:ext uri="{BB962C8B-B14F-4D97-AF65-F5344CB8AC3E}">
        <p14:creationId xmlns:p14="http://schemas.microsoft.com/office/powerpoint/2010/main" val="290439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2</a:t>
            </a:fld>
            <a:endParaRPr lang="en-US"/>
          </a:p>
        </p:txBody>
      </p:sp>
    </p:spTree>
    <p:extLst>
      <p:ext uri="{BB962C8B-B14F-4D97-AF65-F5344CB8AC3E}">
        <p14:creationId xmlns:p14="http://schemas.microsoft.com/office/powerpoint/2010/main" val="3501619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20</a:t>
            </a:fld>
            <a:endParaRPr lang="en-US"/>
          </a:p>
        </p:txBody>
      </p:sp>
    </p:spTree>
    <p:extLst>
      <p:ext uri="{BB962C8B-B14F-4D97-AF65-F5344CB8AC3E}">
        <p14:creationId xmlns:p14="http://schemas.microsoft.com/office/powerpoint/2010/main" val="3171003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21</a:t>
            </a:fld>
            <a:endParaRPr lang="en-US"/>
          </a:p>
        </p:txBody>
      </p:sp>
    </p:spTree>
    <p:extLst>
      <p:ext uri="{BB962C8B-B14F-4D97-AF65-F5344CB8AC3E}">
        <p14:creationId xmlns:p14="http://schemas.microsoft.com/office/powerpoint/2010/main" val="1130973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Meetings: Open Breakouts on Sarah’s Cue</a:t>
            </a:r>
          </a:p>
          <a:p>
            <a:r>
              <a:rPr lang="en-US" dirty="0"/>
              <a:t>Meetings: 5 min warning, 60 sec countdown to end</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22</a:t>
            </a:fld>
            <a:endParaRPr lang="en-US"/>
          </a:p>
        </p:txBody>
      </p:sp>
    </p:spTree>
    <p:extLst>
      <p:ext uri="{BB962C8B-B14F-4D97-AF65-F5344CB8AC3E}">
        <p14:creationId xmlns:p14="http://schemas.microsoft.com/office/powerpoint/2010/main" val="2279240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Meetings: Open Breakouts on Sarah’s Cue</a:t>
            </a:r>
          </a:p>
          <a:p>
            <a:r>
              <a:rPr lang="en-US" dirty="0"/>
              <a:t>When in the breakouts Danielle and Sally will introduce the session and speakers</a:t>
            </a:r>
          </a:p>
          <a:p>
            <a:r>
              <a:rPr lang="en-US" dirty="0"/>
              <a:t>Meetings: Send 5 min warning, and 60 sec countdown</a:t>
            </a:r>
          </a:p>
        </p:txBody>
      </p:sp>
      <p:sp>
        <p:nvSpPr>
          <p:cNvPr id="4" name="Slide Number Placeholder 3"/>
          <p:cNvSpPr>
            <a:spLocks noGrp="1"/>
          </p:cNvSpPr>
          <p:nvPr>
            <p:ph type="sldNum" sz="quarter" idx="5"/>
          </p:nvPr>
        </p:nvSpPr>
        <p:spPr/>
        <p:txBody>
          <a:bodyPr/>
          <a:lstStyle/>
          <a:p>
            <a:fld id="{BB701770-4AF3-4B1F-B7DF-3353D3AD25C5}" type="slidenum">
              <a:rPr lang="en-US" smtClean="0"/>
              <a:t>23</a:t>
            </a:fld>
            <a:endParaRPr lang="en-US"/>
          </a:p>
        </p:txBody>
      </p:sp>
    </p:spTree>
    <p:extLst>
      <p:ext uri="{BB962C8B-B14F-4D97-AF65-F5344CB8AC3E}">
        <p14:creationId xmlns:p14="http://schemas.microsoft.com/office/powerpoint/2010/main" val="272423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Kabas</a:t>
            </a:r>
          </a:p>
        </p:txBody>
      </p:sp>
      <p:sp>
        <p:nvSpPr>
          <p:cNvPr id="4" name="Slide Number Placeholder 3"/>
          <p:cNvSpPr>
            <a:spLocks noGrp="1"/>
          </p:cNvSpPr>
          <p:nvPr>
            <p:ph type="sldNum" sz="quarter" idx="5"/>
          </p:nvPr>
        </p:nvSpPr>
        <p:spPr/>
        <p:txBody>
          <a:bodyPr/>
          <a:lstStyle/>
          <a:p>
            <a:fld id="{BB701770-4AF3-4B1F-B7DF-3353D3AD25C5}" type="slidenum">
              <a:rPr lang="en-US" smtClean="0"/>
              <a:t>24</a:t>
            </a:fld>
            <a:endParaRPr lang="en-US"/>
          </a:p>
        </p:txBody>
      </p:sp>
    </p:spTree>
    <p:extLst>
      <p:ext uri="{BB962C8B-B14F-4D97-AF65-F5344CB8AC3E}">
        <p14:creationId xmlns:p14="http://schemas.microsoft.com/office/powerpoint/2010/main" val="772766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Kabas</a:t>
            </a:r>
          </a:p>
        </p:txBody>
      </p:sp>
      <p:sp>
        <p:nvSpPr>
          <p:cNvPr id="4" name="Slide Number Placeholder 3"/>
          <p:cNvSpPr>
            <a:spLocks noGrp="1"/>
          </p:cNvSpPr>
          <p:nvPr>
            <p:ph type="sldNum" sz="quarter" idx="5"/>
          </p:nvPr>
        </p:nvSpPr>
        <p:spPr/>
        <p:txBody>
          <a:bodyPr/>
          <a:lstStyle/>
          <a:p>
            <a:fld id="{BB701770-4AF3-4B1F-B7DF-3353D3AD25C5}" type="slidenum">
              <a:rPr lang="en-US" smtClean="0"/>
              <a:t>25</a:t>
            </a:fld>
            <a:endParaRPr lang="en-US"/>
          </a:p>
        </p:txBody>
      </p:sp>
    </p:spTree>
    <p:extLst>
      <p:ext uri="{BB962C8B-B14F-4D97-AF65-F5344CB8AC3E}">
        <p14:creationId xmlns:p14="http://schemas.microsoft.com/office/powerpoint/2010/main" val="2914427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26</a:t>
            </a:fld>
            <a:endParaRPr lang="en-US"/>
          </a:p>
        </p:txBody>
      </p:sp>
    </p:spTree>
    <p:extLst>
      <p:ext uri="{BB962C8B-B14F-4D97-AF65-F5344CB8AC3E}">
        <p14:creationId xmlns:p14="http://schemas.microsoft.com/office/powerpoint/2010/main" val="9457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a:p>
            <a:r>
              <a:rPr lang="en-US" dirty="0"/>
              <a:t>Sarah/Kabas put link to website in chat</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27</a:t>
            </a:fld>
            <a:endParaRPr lang="en-US"/>
          </a:p>
        </p:txBody>
      </p:sp>
    </p:spTree>
    <p:extLst>
      <p:ext uri="{BB962C8B-B14F-4D97-AF65-F5344CB8AC3E}">
        <p14:creationId xmlns:p14="http://schemas.microsoft.com/office/powerpoint/2010/main" val="110579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a:p>
            <a:r>
              <a:rPr lang="en-US" dirty="0"/>
              <a:t>Meetings: Open Breakouts on </a:t>
            </a:r>
            <a:r>
              <a:rPr lang="en-US" dirty="0" err="1"/>
              <a:t>Seena’s</a:t>
            </a:r>
            <a:r>
              <a:rPr lang="en-US" dirty="0"/>
              <a:t> Cue</a:t>
            </a:r>
          </a:p>
          <a:p>
            <a:r>
              <a:rPr lang="en-US" dirty="0"/>
              <a:t>When in Breakouts Miranda and Miriam will introduce speakers</a:t>
            </a:r>
          </a:p>
          <a:p>
            <a:r>
              <a:rPr lang="en-US" dirty="0"/>
              <a:t>Meetings: 5 min warning, 60 sec countdown to close</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28</a:t>
            </a:fld>
            <a:endParaRPr lang="en-US"/>
          </a:p>
        </p:txBody>
      </p:sp>
    </p:spTree>
    <p:extLst>
      <p:ext uri="{BB962C8B-B14F-4D97-AF65-F5344CB8AC3E}">
        <p14:creationId xmlns:p14="http://schemas.microsoft.com/office/powerpoint/2010/main" val="3263916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This activity will take about 15 minutes (will do all together in main room before sending to breakouts to discuss)</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29</a:t>
            </a:fld>
            <a:endParaRPr lang="en-US"/>
          </a:p>
        </p:txBody>
      </p:sp>
    </p:spTree>
    <p:extLst>
      <p:ext uri="{BB962C8B-B14F-4D97-AF65-F5344CB8AC3E}">
        <p14:creationId xmlns:p14="http://schemas.microsoft.com/office/powerpoint/2010/main" val="406159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3</a:t>
            </a:fld>
            <a:endParaRPr lang="en-US"/>
          </a:p>
        </p:txBody>
      </p:sp>
    </p:spTree>
    <p:extLst>
      <p:ext uri="{BB962C8B-B14F-4D97-AF65-F5344CB8AC3E}">
        <p14:creationId xmlns:p14="http://schemas.microsoft.com/office/powerpoint/2010/main" val="216748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Meetings: Open Breakouts on Sarah’s Cue</a:t>
            </a:r>
          </a:p>
          <a:p>
            <a:r>
              <a:rPr lang="en-US" dirty="0"/>
              <a:t>Meetings: 5 min warning, 60 sec countdown</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30</a:t>
            </a:fld>
            <a:endParaRPr lang="en-US"/>
          </a:p>
        </p:txBody>
      </p:sp>
    </p:spTree>
    <p:extLst>
      <p:ext uri="{BB962C8B-B14F-4D97-AF65-F5344CB8AC3E}">
        <p14:creationId xmlns:p14="http://schemas.microsoft.com/office/powerpoint/2010/main" val="2412434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31</a:t>
            </a:fld>
            <a:endParaRPr lang="en-US"/>
          </a:p>
        </p:txBody>
      </p:sp>
    </p:spTree>
    <p:extLst>
      <p:ext uri="{BB962C8B-B14F-4D97-AF65-F5344CB8AC3E}">
        <p14:creationId xmlns:p14="http://schemas.microsoft.com/office/powerpoint/2010/main" val="3572205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32</a:t>
            </a:fld>
            <a:endParaRPr lang="en-US"/>
          </a:p>
        </p:txBody>
      </p:sp>
    </p:spTree>
    <p:extLst>
      <p:ext uri="{BB962C8B-B14F-4D97-AF65-F5344CB8AC3E}">
        <p14:creationId xmlns:p14="http://schemas.microsoft.com/office/powerpoint/2010/main" val="1084190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33</a:t>
            </a:fld>
            <a:endParaRPr lang="en-US"/>
          </a:p>
        </p:txBody>
      </p:sp>
    </p:spTree>
    <p:extLst>
      <p:ext uri="{BB962C8B-B14F-4D97-AF65-F5344CB8AC3E}">
        <p14:creationId xmlns:p14="http://schemas.microsoft.com/office/powerpoint/2010/main" val="1755048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a:p>
            <a:r>
              <a:rPr lang="en-US" dirty="0"/>
              <a:t>Meetings: Open Breakouts on </a:t>
            </a:r>
            <a:r>
              <a:rPr lang="en-US" dirty="0" err="1"/>
              <a:t>Seena’s</a:t>
            </a:r>
            <a:r>
              <a:rPr lang="en-US" dirty="0"/>
              <a:t> Cue</a:t>
            </a:r>
          </a:p>
          <a:p>
            <a:r>
              <a:rPr lang="en-US" dirty="0"/>
              <a:t>In Breakouts Kabas and Regina will introduce session</a:t>
            </a:r>
          </a:p>
          <a:p>
            <a:r>
              <a:rPr lang="en-US" dirty="0"/>
              <a:t>Meetings: 5 min warning, 60 sec countdown</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34</a:t>
            </a:fld>
            <a:endParaRPr lang="en-US"/>
          </a:p>
        </p:txBody>
      </p:sp>
    </p:spTree>
    <p:extLst>
      <p:ext uri="{BB962C8B-B14F-4D97-AF65-F5344CB8AC3E}">
        <p14:creationId xmlns:p14="http://schemas.microsoft.com/office/powerpoint/2010/main" val="399240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35</a:t>
            </a:fld>
            <a:endParaRPr lang="en-US"/>
          </a:p>
        </p:txBody>
      </p:sp>
    </p:spTree>
    <p:extLst>
      <p:ext uri="{BB962C8B-B14F-4D97-AF65-F5344CB8AC3E}">
        <p14:creationId xmlns:p14="http://schemas.microsoft.com/office/powerpoint/2010/main" val="587478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36</a:t>
            </a:fld>
            <a:endParaRPr lang="en-US"/>
          </a:p>
        </p:txBody>
      </p:sp>
    </p:spTree>
    <p:extLst>
      <p:ext uri="{BB962C8B-B14F-4D97-AF65-F5344CB8AC3E}">
        <p14:creationId xmlns:p14="http://schemas.microsoft.com/office/powerpoint/2010/main" val="563138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37</a:t>
            </a:fld>
            <a:endParaRPr lang="en-US"/>
          </a:p>
        </p:txBody>
      </p:sp>
    </p:spTree>
    <p:extLst>
      <p:ext uri="{BB962C8B-B14F-4D97-AF65-F5344CB8AC3E}">
        <p14:creationId xmlns:p14="http://schemas.microsoft.com/office/powerpoint/2010/main" val="1593072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Will facilitate activity likely 10 minutes all in main room before sending to breakouts</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38</a:t>
            </a:fld>
            <a:endParaRPr lang="en-US"/>
          </a:p>
        </p:txBody>
      </p:sp>
    </p:spTree>
    <p:extLst>
      <p:ext uri="{BB962C8B-B14F-4D97-AF65-F5344CB8AC3E}">
        <p14:creationId xmlns:p14="http://schemas.microsoft.com/office/powerpoint/2010/main" val="24571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Meetings: Open Breakout on Sarah’s Cue</a:t>
            </a:r>
          </a:p>
          <a:p>
            <a:r>
              <a:rPr lang="en-US" dirty="0"/>
              <a:t>Meetings: 5 min warning, 60 sec countdown</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39</a:t>
            </a:fld>
            <a:endParaRPr lang="en-US"/>
          </a:p>
        </p:txBody>
      </p:sp>
    </p:spTree>
    <p:extLst>
      <p:ext uri="{BB962C8B-B14F-4D97-AF65-F5344CB8AC3E}">
        <p14:creationId xmlns:p14="http://schemas.microsoft.com/office/powerpoint/2010/main" val="150811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4</a:t>
            </a:fld>
            <a:endParaRPr lang="en-US"/>
          </a:p>
        </p:txBody>
      </p:sp>
    </p:spTree>
    <p:extLst>
      <p:ext uri="{BB962C8B-B14F-4D97-AF65-F5344CB8AC3E}">
        <p14:creationId xmlns:p14="http://schemas.microsoft.com/office/powerpoint/2010/main" val="3681136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Give Quick instructions that they will now go to HOME team (they will have just come from mixed team)</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40</a:t>
            </a:fld>
            <a:endParaRPr lang="en-US"/>
          </a:p>
        </p:txBody>
      </p:sp>
    </p:spTree>
    <p:extLst>
      <p:ext uri="{BB962C8B-B14F-4D97-AF65-F5344CB8AC3E}">
        <p14:creationId xmlns:p14="http://schemas.microsoft.com/office/powerpoint/2010/main" val="977893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Meetings: Open Breakout on Sarah’s Cue</a:t>
            </a:r>
          </a:p>
          <a:p>
            <a:r>
              <a:rPr lang="en-US" dirty="0"/>
              <a:t>Meetings: 5 min warning, 60 sec countdown</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41</a:t>
            </a:fld>
            <a:endParaRPr lang="en-US"/>
          </a:p>
        </p:txBody>
      </p:sp>
    </p:spTree>
    <p:extLst>
      <p:ext uri="{BB962C8B-B14F-4D97-AF65-F5344CB8AC3E}">
        <p14:creationId xmlns:p14="http://schemas.microsoft.com/office/powerpoint/2010/main" val="2428307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42</a:t>
            </a:fld>
            <a:endParaRPr lang="en-US"/>
          </a:p>
        </p:txBody>
      </p:sp>
    </p:spTree>
    <p:extLst>
      <p:ext uri="{BB962C8B-B14F-4D97-AF65-F5344CB8AC3E}">
        <p14:creationId xmlns:p14="http://schemas.microsoft.com/office/powerpoint/2010/main" val="2863464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43</a:t>
            </a:fld>
            <a:endParaRPr lang="en-US"/>
          </a:p>
        </p:txBody>
      </p:sp>
    </p:spTree>
    <p:extLst>
      <p:ext uri="{BB962C8B-B14F-4D97-AF65-F5344CB8AC3E}">
        <p14:creationId xmlns:p14="http://schemas.microsoft.com/office/powerpoint/2010/main" val="2805483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Meetings: Open Breakout on Sarah’s Cue</a:t>
            </a:r>
          </a:p>
          <a:p>
            <a:r>
              <a:rPr lang="en-US" dirty="0"/>
              <a:t>5 min warning, 60 sec countdown</a:t>
            </a:r>
          </a:p>
          <a:p>
            <a:endParaRPr lang="en-US" dirty="0"/>
          </a:p>
          <a:p>
            <a:r>
              <a:rPr lang="en-US" dirty="0"/>
              <a:t>Note: This is a QUICK home team breakout (depending on time will be ~10 minutes) then they come back</a:t>
            </a:r>
          </a:p>
        </p:txBody>
      </p:sp>
      <p:sp>
        <p:nvSpPr>
          <p:cNvPr id="4" name="Slide Number Placeholder 3"/>
          <p:cNvSpPr>
            <a:spLocks noGrp="1"/>
          </p:cNvSpPr>
          <p:nvPr>
            <p:ph type="sldNum" sz="quarter" idx="5"/>
          </p:nvPr>
        </p:nvSpPr>
        <p:spPr/>
        <p:txBody>
          <a:bodyPr/>
          <a:lstStyle/>
          <a:p>
            <a:fld id="{BB701770-4AF3-4B1F-B7DF-3353D3AD25C5}" type="slidenum">
              <a:rPr lang="en-US" smtClean="0"/>
              <a:t>44</a:t>
            </a:fld>
            <a:endParaRPr lang="en-US"/>
          </a:p>
        </p:txBody>
      </p:sp>
    </p:spTree>
    <p:extLst>
      <p:ext uri="{BB962C8B-B14F-4D97-AF65-F5344CB8AC3E}">
        <p14:creationId xmlns:p14="http://schemas.microsoft.com/office/powerpoint/2010/main" val="1339056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Sarah</a:t>
            </a:r>
          </a:p>
          <a:p>
            <a:r>
              <a:rPr lang="en-US" dirty="0">
                <a:latin typeface="Calibri" charset="0"/>
                <a:ea typeface="MS PGothic" charset="0"/>
              </a:rPr>
              <a:t>Meetings: Cue Video for Example </a:t>
            </a:r>
            <a:r>
              <a:rPr lang="en-US" sz="1800" u="sng" dirty="0">
                <a:solidFill>
                  <a:srgbClr val="0563C1"/>
                </a:solidFill>
                <a:effectLst/>
                <a:latin typeface="Calibri" panose="020F0502020204030204" pitchFamily="34" charset="0"/>
                <a:ea typeface="Calibri" panose="020F0502020204030204" pitchFamily="34" charset="0"/>
                <a:hlinkClick r:id="rId3"/>
              </a:rPr>
              <a:t>https://3.basecamp.com/3158640/buckets/28253238/uploads/5715079975</a:t>
            </a:r>
            <a:endParaRPr lang="en-US" dirty="0">
              <a:latin typeface="Calibri" charset="0"/>
              <a:ea typeface="MS PGothic" charset="0"/>
            </a:endParaRPr>
          </a:p>
          <a:p>
            <a:r>
              <a:rPr lang="en-US" dirty="0">
                <a:latin typeface="Calibri" charset="0"/>
                <a:ea typeface="MS PGothic" charset="0"/>
              </a:rPr>
              <a:t>Meetings: Open RANDOM Breakouts (3 people per room)</a:t>
            </a:r>
          </a:p>
          <a:p>
            <a:r>
              <a:rPr lang="en-US" dirty="0">
                <a:latin typeface="Calibri" charset="0"/>
                <a:ea typeface="MS PGothic" charset="0"/>
              </a:rPr>
              <a:t>Meetings: 5 min warning, 60 sec countdown</a:t>
            </a:r>
          </a:p>
          <a:p>
            <a:endParaRPr lang="en-US" dirty="0">
              <a:latin typeface="Calibri" charset="0"/>
              <a:ea typeface="MS PGothic" charset="0"/>
            </a:endParaRPr>
          </a:p>
          <a:p>
            <a:r>
              <a:rPr lang="en-US" dirty="0">
                <a:latin typeface="Calibri" charset="0"/>
                <a:ea typeface="MS PGothic" charset="0"/>
              </a:rPr>
              <a:t>Note: These random breakouts will last ~40 minutes then come back</a:t>
            </a:r>
          </a:p>
          <a:p>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0026AC9-D1E4-F84B-B7F9-A21BFF81A87D}" type="slidenum">
              <a:rPr lang="en-US" sz="1200"/>
              <a:pPr/>
              <a:t>45</a:t>
            </a:fld>
            <a:endParaRPr lang="en-US" sz="1200" dirty="0"/>
          </a:p>
        </p:txBody>
      </p:sp>
      <p:sp>
        <p:nvSpPr>
          <p:cNvPr id="2" name="Header Placeholder 1"/>
          <p:cNvSpPr>
            <a:spLocks noGrp="1"/>
          </p:cNvSpPr>
          <p:nvPr>
            <p:ph type="hdr" sz="quarter" idx="10"/>
          </p:nvPr>
        </p:nvSpPr>
        <p:spPr/>
        <p:txBody>
          <a:bodyPr/>
          <a:lstStyle/>
          <a:p>
            <a:r>
              <a:rPr lang="en-US"/>
              <a:t>Please do not reproduce without the permission of the faculty authors. </a:t>
            </a:r>
            <a:endParaRPr lang="en-US" dirty="0"/>
          </a:p>
        </p:txBody>
      </p:sp>
    </p:spTree>
    <p:extLst>
      <p:ext uri="{BB962C8B-B14F-4D97-AF65-F5344CB8AC3E}">
        <p14:creationId xmlns:p14="http://schemas.microsoft.com/office/powerpoint/2010/main" val="327827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Meetings: Open Breakout on Sarah’s Cue</a:t>
            </a:r>
          </a:p>
          <a:p>
            <a:r>
              <a:rPr lang="en-US" dirty="0"/>
              <a:t>Meetings: 5 min warning, 60 sec countdown</a:t>
            </a:r>
          </a:p>
          <a:p>
            <a:endParaRPr lang="en-US" dirty="0"/>
          </a:p>
          <a:p>
            <a:r>
              <a:rPr lang="en-US" dirty="0"/>
              <a:t>Note: This home team breakout will last 20-30 minutes (depending on time) then come back</a:t>
            </a:r>
          </a:p>
        </p:txBody>
      </p:sp>
      <p:sp>
        <p:nvSpPr>
          <p:cNvPr id="4" name="Slide Number Placeholder 3"/>
          <p:cNvSpPr>
            <a:spLocks noGrp="1"/>
          </p:cNvSpPr>
          <p:nvPr>
            <p:ph type="sldNum" sz="quarter" idx="5"/>
          </p:nvPr>
        </p:nvSpPr>
        <p:spPr/>
        <p:txBody>
          <a:bodyPr/>
          <a:lstStyle/>
          <a:p>
            <a:fld id="{BB701770-4AF3-4B1F-B7DF-3353D3AD25C5}" type="slidenum">
              <a:rPr lang="en-US" smtClean="0"/>
              <a:t>46</a:t>
            </a:fld>
            <a:endParaRPr lang="en-US"/>
          </a:p>
        </p:txBody>
      </p:sp>
    </p:spTree>
    <p:extLst>
      <p:ext uri="{BB962C8B-B14F-4D97-AF65-F5344CB8AC3E}">
        <p14:creationId xmlns:p14="http://schemas.microsoft.com/office/powerpoint/2010/main" val="2682253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47</a:t>
            </a:fld>
            <a:endParaRPr lang="en-US"/>
          </a:p>
        </p:txBody>
      </p:sp>
    </p:spTree>
    <p:extLst>
      <p:ext uri="{BB962C8B-B14F-4D97-AF65-F5344CB8AC3E}">
        <p14:creationId xmlns:p14="http://schemas.microsoft.com/office/powerpoint/2010/main" val="2946429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48</a:t>
            </a:fld>
            <a:endParaRPr lang="en-US"/>
          </a:p>
        </p:txBody>
      </p:sp>
    </p:spTree>
    <p:extLst>
      <p:ext uri="{BB962C8B-B14F-4D97-AF65-F5344CB8AC3E}">
        <p14:creationId xmlns:p14="http://schemas.microsoft.com/office/powerpoint/2010/main" val="709260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B701770-4AF3-4B1F-B7DF-3353D3AD25C5}" type="slidenum">
              <a:rPr lang="en-US" smtClean="0"/>
              <a:t>49</a:t>
            </a:fld>
            <a:endParaRPr lang="en-US"/>
          </a:p>
        </p:txBody>
      </p:sp>
    </p:spTree>
    <p:extLst>
      <p:ext uri="{BB962C8B-B14F-4D97-AF65-F5344CB8AC3E}">
        <p14:creationId xmlns:p14="http://schemas.microsoft.com/office/powerpoint/2010/main" val="156919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5</a:t>
            </a:fld>
            <a:endParaRPr lang="en-US"/>
          </a:p>
        </p:txBody>
      </p:sp>
    </p:spTree>
    <p:extLst>
      <p:ext uri="{BB962C8B-B14F-4D97-AF65-F5344CB8AC3E}">
        <p14:creationId xmlns:p14="http://schemas.microsoft.com/office/powerpoint/2010/main" val="3559671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r>
              <a:rPr lang="en-US" dirty="0"/>
              <a:t>Kabas </a:t>
            </a:r>
            <a:r>
              <a:rPr lang="en-US"/>
              <a:t>put eval link in chat</a:t>
            </a:r>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50</a:t>
            </a:fld>
            <a:endParaRPr lang="en-US"/>
          </a:p>
        </p:txBody>
      </p:sp>
    </p:spTree>
    <p:extLst>
      <p:ext uri="{BB962C8B-B14F-4D97-AF65-F5344CB8AC3E}">
        <p14:creationId xmlns:p14="http://schemas.microsoft.com/office/powerpoint/2010/main" val="355717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6</a:t>
            </a:fld>
            <a:endParaRPr lang="en-US"/>
          </a:p>
        </p:txBody>
      </p:sp>
    </p:spTree>
    <p:extLst>
      <p:ext uri="{BB962C8B-B14F-4D97-AF65-F5344CB8AC3E}">
        <p14:creationId xmlns:p14="http://schemas.microsoft.com/office/powerpoint/2010/main" val="127485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a:p>
            <a:r>
              <a:rPr lang="en-US" dirty="0"/>
              <a:t>Sarah/Kabas put link to website in chat</a:t>
            </a:r>
          </a:p>
          <a:p>
            <a:endParaRPr lang="en-US" dirty="0"/>
          </a:p>
        </p:txBody>
      </p:sp>
      <p:sp>
        <p:nvSpPr>
          <p:cNvPr id="4" name="Slide Number Placeholder 3"/>
          <p:cNvSpPr>
            <a:spLocks noGrp="1"/>
          </p:cNvSpPr>
          <p:nvPr>
            <p:ph type="sldNum" sz="quarter" idx="5"/>
          </p:nvPr>
        </p:nvSpPr>
        <p:spPr/>
        <p:txBody>
          <a:bodyPr/>
          <a:lstStyle/>
          <a:p>
            <a:fld id="{BB701770-4AF3-4B1F-B7DF-3353D3AD25C5}" type="slidenum">
              <a:rPr lang="en-US" smtClean="0"/>
              <a:t>7</a:t>
            </a:fld>
            <a:endParaRPr lang="en-US"/>
          </a:p>
        </p:txBody>
      </p:sp>
    </p:spTree>
    <p:extLst>
      <p:ext uri="{BB962C8B-B14F-4D97-AF65-F5344CB8AC3E}">
        <p14:creationId xmlns:p14="http://schemas.microsoft.com/office/powerpoint/2010/main" val="308709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8</a:t>
            </a:fld>
            <a:endParaRPr lang="en-US"/>
          </a:p>
        </p:txBody>
      </p:sp>
    </p:spTree>
    <p:extLst>
      <p:ext uri="{BB962C8B-B14F-4D97-AF65-F5344CB8AC3E}">
        <p14:creationId xmlns:p14="http://schemas.microsoft.com/office/powerpoint/2010/main" val="79214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Seena</a:t>
            </a:r>
          </a:p>
        </p:txBody>
      </p:sp>
      <p:sp>
        <p:nvSpPr>
          <p:cNvPr id="4" name="Slide Number Placeholder 3"/>
          <p:cNvSpPr>
            <a:spLocks noGrp="1"/>
          </p:cNvSpPr>
          <p:nvPr>
            <p:ph type="sldNum" sz="quarter" idx="5"/>
          </p:nvPr>
        </p:nvSpPr>
        <p:spPr/>
        <p:txBody>
          <a:bodyPr/>
          <a:lstStyle/>
          <a:p>
            <a:fld id="{BB701770-4AF3-4B1F-B7DF-3353D3AD25C5}" type="slidenum">
              <a:rPr lang="en-US" smtClean="0"/>
              <a:t>9</a:t>
            </a:fld>
            <a:endParaRPr lang="en-US"/>
          </a:p>
        </p:txBody>
      </p:sp>
    </p:spTree>
    <p:extLst>
      <p:ext uri="{BB962C8B-B14F-4D97-AF65-F5344CB8AC3E}">
        <p14:creationId xmlns:p14="http://schemas.microsoft.com/office/powerpoint/2010/main" val="31709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9527"/>
            <a:ext cx="10363200" cy="1470025"/>
          </a:xfrm>
        </p:spPr>
        <p:txBody>
          <a:bodyPr>
            <a:noAutofit/>
          </a:bodyPr>
          <a:lstStyle>
            <a:lvl1pPr>
              <a:defRPr sz="4800">
                <a:solidFill>
                  <a:srgbClr val="595959"/>
                </a:solidFill>
              </a:defRPr>
            </a:lvl1pPr>
          </a:lstStyle>
          <a:p>
            <a:r>
              <a:rPr lang="en-US"/>
              <a:t>Click to edit Master title style</a:t>
            </a:r>
          </a:p>
        </p:txBody>
      </p:sp>
      <p:sp>
        <p:nvSpPr>
          <p:cNvPr id="3" name="Subtitle 2"/>
          <p:cNvSpPr>
            <a:spLocks noGrp="1"/>
          </p:cNvSpPr>
          <p:nvPr>
            <p:ph type="subTitle" idx="1"/>
          </p:nvPr>
        </p:nvSpPr>
        <p:spPr>
          <a:xfrm>
            <a:off x="914400" y="3023433"/>
            <a:ext cx="9448800" cy="548968"/>
          </a:xfrm>
          <a:prstGeom prst="rect">
            <a:avLst/>
          </a:prstGeom>
        </p:spPr>
        <p:txBody>
          <a:bodyPr/>
          <a:lstStyle>
            <a:lvl1pPr marL="0" indent="0" algn="l">
              <a:buNone/>
              <a:defRPr b="0" i="1">
                <a:solidFill>
                  <a:srgbClr val="E798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9" name="Straight Connector 8">
            <a:extLst>
              <a:ext uri="{FF2B5EF4-FFF2-40B4-BE49-F238E27FC236}">
                <a16:creationId xmlns:a16="http://schemas.microsoft.com/office/drawing/2014/main" id="{0735A16A-BA42-4D0C-85AA-80D17FA1508E}"/>
              </a:ext>
            </a:extLst>
          </p:cNvPr>
          <p:cNvCxnSpPr>
            <a:cxnSpLocks/>
          </p:cNvCxnSpPr>
          <p:nvPr userDrawn="1"/>
        </p:nvCxnSpPr>
        <p:spPr>
          <a:xfrm>
            <a:off x="914400" y="6567606"/>
            <a:ext cx="6980067" cy="24287"/>
          </a:xfrm>
          <a:prstGeom prst="line">
            <a:avLst/>
          </a:prstGeom>
          <a:ln w="38100" cap="rnd" cmpd="sng">
            <a:gradFill flip="none" rotWithShape="1">
              <a:gsLst>
                <a:gs pos="23000">
                  <a:srgbClr val="E6A057"/>
                </a:gs>
                <a:gs pos="100000">
                  <a:srgbClr val="FFFFFF"/>
                </a:gs>
              </a:gsLst>
              <a:lin ang="10560000" scaled="0"/>
              <a:tileRect/>
            </a:gradFill>
            <a:round/>
          </a:ln>
          <a:effectLst/>
        </p:spPr>
        <p:style>
          <a:lnRef idx="2">
            <a:schemeClr val="accent1"/>
          </a:lnRef>
          <a:fillRef idx="0">
            <a:schemeClr val="accent1"/>
          </a:fillRef>
          <a:effectRef idx="1">
            <a:schemeClr val="accent1"/>
          </a:effectRef>
          <a:fontRef idx="minor">
            <a:schemeClr val="tx1"/>
          </a:fontRef>
        </p:style>
      </p:cxnSp>
      <p:pic>
        <p:nvPicPr>
          <p:cNvPr id="10" name="Picture 9" descr="logo-notagline.eps">
            <a:extLst>
              <a:ext uri="{FF2B5EF4-FFF2-40B4-BE49-F238E27FC236}">
                <a16:creationId xmlns:a16="http://schemas.microsoft.com/office/drawing/2014/main" id="{6DD6E3D7-1F15-4E3A-BB14-B4EB5E1768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6716" y="6334911"/>
            <a:ext cx="3646952" cy="483085"/>
          </a:xfrm>
          <a:prstGeom prst="rect">
            <a:avLst/>
          </a:prstGeom>
        </p:spPr>
      </p:pic>
    </p:spTree>
    <p:extLst>
      <p:ext uri="{BB962C8B-B14F-4D97-AF65-F5344CB8AC3E}">
        <p14:creationId xmlns:p14="http://schemas.microsoft.com/office/powerpoint/2010/main" val="170039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39E"/>
                </a:solidFill>
              </a:defRPr>
            </a:lvl1pPr>
          </a:lstStyle>
          <a:p>
            <a:r>
              <a:rPr lang="en-US"/>
              <a:t>Click to edit Master title style</a:t>
            </a:r>
          </a:p>
        </p:txBody>
      </p:sp>
      <p:sp>
        <p:nvSpPr>
          <p:cNvPr id="3" name="Content Placeholder 2"/>
          <p:cNvSpPr>
            <a:spLocks noGrp="1"/>
          </p:cNvSpPr>
          <p:nvPr>
            <p:ph idx="1"/>
          </p:nvPr>
        </p:nvSpPr>
        <p:spPr>
          <a:xfrm>
            <a:off x="1245419" y="1600205"/>
            <a:ext cx="10336980" cy="4525963"/>
          </a:xfrm>
          <a:prstGeom prst="rect">
            <a:avLst/>
          </a:prstGeom>
        </p:spPr>
        <p:txBody>
          <a:bodyPr/>
          <a:lstStyle>
            <a:lvl1pPr marL="342900" indent="-342900">
              <a:lnSpc>
                <a:spcPct val="150000"/>
              </a:lnSpc>
              <a:spcBef>
                <a:spcPts val="0"/>
              </a:spcBef>
              <a:buClr>
                <a:srgbClr val="E79805"/>
              </a:buClr>
              <a:buSzPct val="80000"/>
              <a:buFont typeface="Wingdings" charset="2"/>
              <a:buChar char="§"/>
              <a:defRPr>
                <a:solidFill>
                  <a:srgbClr val="595959"/>
                </a:solidFill>
              </a:defRPr>
            </a:lvl1pPr>
            <a:lvl2pPr>
              <a:lnSpc>
                <a:spcPct val="150000"/>
              </a:lnSpc>
              <a:spcBef>
                <a:spcPts val="0"/>
              </a:spcBef>
              <a:buClr>
                <a:srgbClr val="E79805"/>
              </a:buClr>
              <a:buSzPct val="80000"/>
              <a:defRPr>
                <a:solidFill>
                  <a:srgbClr val="595959"/>
                </a:solidFill>
              </a:defRPr>
            </a:lvl2pPr>
            <a:lvl3pPr>
              <a:lnSpc>
                <a:spcPct val="150000"/>
              </a:lnSpc>
              <a:spcBef>
                <a:spcPts val="0"/>
              </a:spcBef>
              <a:buClr>
                <a:srgbClr val="E79805"/>
              </a:buClr>
              <a:buSzPct val="80000"/>
              <a:defRPr>
                <a:solidFill>
                  <a:srgbClr val="595959"/>
                </a:solidFill>
              </a:defRPr>
            </a:lvl3pPr>
            <a:lvl4pPr>
              <a:lnSpc>
                <a:spcPct val="150000"/>
              </a:lnSpc>
              <a:spcBef>
                <a:spcPts val="0"/>
              </a:spcBef>
              <a:buClr>
                <a:srgbClr val="E79805"/>
              </a:buClr>
              <a:buSzPct val="80000"/>
              <a:defRPr>
                <a:solidFill>
                  <a:srgbClr val="595959"/>
                </a:solidFill>
              </a:defRPr>
            </a:lvl4pPr>
            <a:lvl5pPr>
              <a:lnSpc>
                <a:spcPct val="150000"/>
              </a:lnSpc>
              <a:spcBef>
                <a:spcPts val="0"/>
              </a:spcBef>
              <a:buClr>
                <a:srgbClr val="E79805"/>
              </a:buClr>
              <a:buSzPct val="80000"/>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short.eps">
            <a:extLst>
              <a:ext uri="{FF2B5EF4-FFF2-40B4-BE49-F238E27FC236}">
                <a16:creationId xmlns:a16="http://schemas.microsoft.com/office/drawing/2014/main" id="{BE11F7E2-D57A-4DBC-80A7-AEE02658C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0799" y="6188184"/>
            <a:ext cx="1543334" cy="621431"/>
          </a:xfrm>
          <a:prstGeom prst="rect">
            <a:avLst/>
          </a:prstGeom>
        </p:spPr>
      </p:pic>
      <p:cxnSp>
        <p:nvCxnSpPr>
          <p:cNvPr id="11" name="Straight Connector 10">
            <a:extLst>
              <a:ext uri="{FF2B5EF4-FFF2-40B4-BE49-F238E27FC236}">
                <a16:creationId xmlns:a16="http://schemas.microsoft.com/office/drawing/2014/main" id="{CCCA12DC-FCBE-4E24-991A-6C63696E953D}"/>
              </a:ext>
            </a:extLst>
          </p:cNvPr>
          <p:cNvCxnSpPr>
            <a:cxnSpLocks/>
          </p:cNvCxnSpPr>
          <p:nvPr userDrawn="1"/>
        </p:nvCxnSpPr>
        <p:spPr>
          <a:xfrm>
            <a:off x="609600" y="6511918"/>
            <a:ext cx="9487530" cy="33009"/>
          </a:xfrm>
          <a:prstGeom prst="line">
            <a:avLst/>
          </a:prstGeom>
          <a:ln w="38100" cap="rnd" cmpd="sng">
            <a:gradFill flip="none" rotWithShape="1">
              <a:gsLst>
                <a:gs pos="23000">
                  <a:srgbClr val="E6A057"/>
                </a:gs>
                <a:gs pos="100000">
                  <a:srgbClr val="FFFFFF"/>
                </a:gs>
              </a:gsLst>
              <a:lin ang="10560000" scaled="0"/>
              <a:tileRect/>
            </a:gra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55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928187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457200" rtl="0" eaLnBrk="1" latinLnBrk="0" hangingPunct="1">
        <a:spcBef>
          <a:spcPct val="0"/>
        </a:spcBef>
        <a:buNone/>
        <a:defRPr sz="4000" kern="1200">
          <a:solidFill>
            <a:schemeClr val="tx1">
              <a:lumMod val="65000"/>
              <a:lumOff val="35000"/>
            </a:schemeClr>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echnofaq.org/posts/2017/06/role-of-technology-in-your-online-business-growt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info@harvardmedsim.org?subject=The%20Basic%20Assumption%20citation" TargetMode="External"/><Relationship Id="rId4" Type="http://schemas.openxmlformats.org/officeDocument/2006/relationships/hyperlink" Target="http://www.harvardmedsim.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spcBef>
                <a:spcPts val="0"/>
              </a:spcBef>
              <a:spcAft>
                <a:spcPts val="0"/>
              </a:spcAft>
            </a:pPr>
            <a:r>
              <a:rPr lang="en-US" sz="4400" b="1" dirty="0">
                <a:solidFill>
                  <a:srgbClr val="444141"/>
                </a:solidFill>
                <a:latin typeface="Verdana" panose="020B0604030504040204" pitchFamily="34" charset="0"/>
                <a:ea typeface="Verdana" panose="020B0604030504040204" pitchFamily="34" charset="0"/>
              </a:rPr>
              <a:t>2024 Equity, Diversity, and Inclusion (EDI) Institute</a:t>
            </a:r>
            <a:br>
              <a:rPr lang="en-US" sz="4400" b="1" dirty="0">
                <a:solidFill>
                  <a:srgbClr val="444141"/>
                </a:solidFill>
                <a:latin typeface="Verdana" panose="020B0604030504040204" pitchFamily="34" charset="0"/>
                <a:ea typeface="Verdana" panose="020B0604030504040204" pitchFamily="34" charset="0"/>
              </a:rPr>
            </a:br>
            <a:r>
              <a:rPr lang="en-US" sz="3200" dirty="0">
                <a:solidFill>
                  <a:srgbClr val="444141"/>
                </a:solidFill>
                <a:latin typeface="Verdana" panose="020B0604030504040204" pitchFamily="34" charset="0"/>
                <a:ea typeface="Verdana" panose="020B0604030504040204" pitchFamily="34" charset="0"/>
              </a:rPr>
              <a:t>Focusing on Policies and Professional Development at Your School of Pharmacy</a:t>
            </a:r>
            <a:br>
              <a:rPr lang="en-US" b="0" i="0" dirty="0">
                <a:solidFill>
                  <a:srgbClr val="444141"/>
                </a:solidFill>
                <a:effectLst/>
                <a:latin typeface="freight-sans-pro"/>
              </a:rPr>
            </a:br>
            <a:endParaRPr lang="en-US" dirty="0"/>
          </a:p>
        </p:txBody>
      </p:sp>
      <p:sp>
        <p:nvSpPr>
          <p:cNvPr id="3" name="Subtitle 2"/>
          <p:cNvSpPr>
            <a:spLocks noGrp="1"/>
          </p:cNvSpPr>
          <p:nvPr>
            <p:ph type="subTitle" idx="1"/>
          </p:nvPr>
        </p:nvSpPr>
        <p:spPr>
          <a:xfrm>
            <a:off x="1106556" y="3575052"/>
            <a:ext cx="9978887" cy="1230517"/>
          </a:xfrm>
        </p:spPr>
        <p:txBody>
          <a:bodyPr/>
          <a:lstStyle/>
          <a:p>
            <a:r>
              <a:rPr lang="en-US" dirty="0"/>
              <a:t>Co-hosted by:</a:t>
            </a:r>
          </a:p>
          <a:p>
            <a:r>
              <a:rPr lang="en-US" dirty="0"/>
              <a:t>American Association of Colleges of Pharmacy University of Mississippi </a:t>
            </a:r>
          </a:p>
        </p:txBody>
      </p:sp>
      <p:pic>
        <p:nvPicPr>
          <p:cNvPr id="4" name="Picture 3">
            <a:extLst>
              <a:ext uri="{FF2B5EF4-FFF2-40B4-BE49-F238E27FC236}">
                <a16:creationId xmlns:a16="http://schemas.microsoft.com/office/drawing/2014/main" id="{7523D58D-594A-FD6B-19FE-192B32EECDD0}"/>
              </a:ext>
            </a:extLst>
          </p:cNvPr>
          <p:cNvPicPr>
            <a:picLocks noChangeAspect="1"/>
          </p:cNvPicPr>
          <p:nvPr/>
        </p:nvPicPr>
        <p:blipFill>
          <a:blip r:embed="rId3"/>
          <a:stretch>
            <a:fillRect/>
          </a:stretch>
        </p:blipFill>
        <p:spPr>
          <a:xfrm>
            <a:off x="486778" y="5695126"/>
            <a:ext cx="3657917" cy="1146147"/>
          </a:xfrm>
          <a:prstGeom prst="rect">
            <a:avLst/>
          </a:prstGeom>
        </p:spPr>
      </p:pic>
    </p:spTree>
    <p:extLst>
      <p:ext uri="{BB962C8B-B14F-4D97-AF65-F5344CB8AC3E}">
        <p14:creationId xmlns:p14="http://schemas.microsoft.com/office/powerpoint/2010/main" val="120368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A1AE-7CDA-40FC-BA44-37071293B96C}"/>
              </a:ext>
            </a:extLst>
          </p:cNvPr>
          <p:cNvSpPr>
            <a:spLocks noGrp="1"/>
          </p:cNvSpPr>
          <p:nvPr>
            <p:ph type="ctrTitle"/>
          </p:nvPr>
        </p:nvSpPr>
        <p:spPr/>
        <p:txBody>
          <a:bodyPr/>
          <a:lstStyle/>
          <a:p>
            <a:r>
              <a:rPr lang="en-US" b="1" dirty="0"/>
              <a:t>Finding your WHY for Enhancing EDI Efforts in Pharmacy Education</a:t>
            </a:r>
          </a:p>
        </p:txBody>
      </p:sp>
      <p:sp>
        <p:nvSpPr>
          <p:cNvPr id="3" name="Subtitle 2">
            <a:extLst>
              <a:ext uri="{FF2B5EF4-FFF2-40B4-BE49-F238E27FC236}">
                <a16:creationId xmlns:a16="http://schemas.microsoft.com/office/drawing/2014/main" id="{B1470690-86BA-4B99-91F9-7C6FA031951D}"/>
              </a:ext>
            </a:extLst>
          </p:cNvPr>
          <p:cNvSpPr>
            <a:spLocks noGrp="1"/>
          </p:cNvSpPr>
          <p:nvPr>
            <p:ph type="subTitle" idx="1"/>
          </p:nvPr>
        </p:nvSpPr>
        <p:spPr>
          <a:xfrm>
            <a:off x="914400" y="3723348"/>
            <a:ext cx="11493500" cy="937551"/>
          </a:xfrm>
        </p:spPr>
        <p:txBody>
          <a:bodyPr/>
          <a:lstStyle/>
          <a:p>
            <a:r>
              <a:rPr lang="en-US" sz="2400" b="1" i="0" dirty="0"/>
              <a:t>Saba </a:t>
            </a:r>
            <a:r>
              <a:rPr lang="en-US" sz="2400" b="1" i="0" dirty="0" err="1"/>
              <a:t>Saeidi</a:t>
            </a:r>
            <a:r>
              <a:rPr lang="en-US" sz="2400" b="1" i="0" dirty="0"/>
              <a:t> </a:t>
            </a:r>
            <a:r>
              <a:rPr lang="en-US" sz="2400" b="1" i="0" dirty="0" err="1"/>
              <a:t>Rizi</a:t>
            </a:r>
            <a:r>
              <a:rPr lang="en-US" sz="2400" dirty="0"/>
              <a:t>, </a:t>
            </a:r>
            <a:r>
              <a:rPr lang="en-US" sz="2000" dirty="0"/>
              <a:t>student at Howard University</a:t>
            </a:r>
            <a:endParaRPr lang="en-US" sz="2400" dirty="0"/>
          </a:p>
          <a:p>
            <a:r>
              <a:rPr lang="en-US" sz="2400" b="1" i="0" dirty="0" err="1"/>
              <a:t>Kyshona</a:t>
            </a:r>
            <a:r>
              <a:rPr lang="en-US" sz="2400" b="1" i="0" dirty="0"/>
              <a:t> Dunn</a:t>
            </a:r>
            <a:r>
              <a:rPr lang="en-US" sz="2400" dirty="0"/>
              <a:t>, </a:t>
            </a:r>
            <a:r>
              <a:rPr lang="en-US" sz="2000" dirty="0"/>
              <a:t>student at Midwestern University </a:t>
            </a:r>
            <a:endParaRPr lang="en-US" sz="2400" dirty="0"/>
          </a:p>
          <a:p>
            <a:r>
              <a:rPr lang="en-US" sz="2400" b="1" i="0" dirty="0"/>
              <a:t>Amanda </a:t>
            </a:r>
            <a:r>
              <a:rPr lang="en-US" sz="2400" b="1" i="0" dirty="0" err="1"/>
              <a:t>Storyward</a:t>
            </a:r>
            <a:r>
              <a:rPr lang="en-US" sz="2400" dirty="0"/>
              <a:t>, </a:t>
            </a:r>
            <a:r>
              <a:rPr lang="en-US" sz="2000" dirty="0"/>
              <a:t>faculty at University of North Carolina</a:t>
            </a:r>
            <a:endParaRPr lang="en-US" sz="2400" dirty="0"/>
          </a:p>
          <a:p>
            <a:r>
              <a:rPr lang="en-US" sz="2400" b="1" i="0" dirty="0"/>
              <a:t>Tonja Woods</a:t>
            </a:r>
            <a:r>
              <a:rPr lang="en-US" sz="2400" dirty="0"/>
              <a:t>, </a:t>
            </a:r>
            <a:r>
              <a:rPr lang="en-US" sz="2000" dirty="0"/>
              <a:t>faculty at University of Wyoming   </a:t>
            </a:r>
            <a:endParaRPr lang="en-US" sz="2400" dirty="0"/>
          </a:p>
          <a:p>
            <a:r>
              <a:rPr lang="en-US" sz="2400" b="1" i="0" dirty="0"/>
              <a:t>Kevin </a:t>
            </a:r>
            <a:r>
              <a:rPr lang="en-US" sz="2400" b="1" i="0" dirty="0" err="1"/>
              <a:t>Astle</a:t>
            </a:r>
            <a:r>
              <a:rPr lang="en-US" sz="2400" dirty="0"/>
              <a:t>, </a:t>
            </a:r>
            <a:r>
              <a:rPr lang="en-US" sz="2000" dirty="0"/>
              <a:t>University of San Francisco (moderator)</a:t>
            </a:r>
            <a:endParaRPr lang="en-US" sz="2400" dirty="0"/>
          </a:p>
        </p:txBody>
      </p:sp>
    </p:spTree>
    <p:extLst>
      <p:ext uri="{BB962C8B-B14F-4D97-AF65-F5344CB8AC3E}">
        <p14:creationId xmlns:p14="http://schemas.microsoft.com/office/powerpoint/2010/main" val="309790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5C06-46CE-49A0-9916-916770F98FAB}"/>
              </a:ext>
            </a:extLst>
          </p:cNvPr>
          <p:cNvSpPr>
            <a:spLocks noGrp="1"/>
          </p:cNvSpPr>
          <p:nvPr>
            <p:ph type="ctrTitle"/>
          </p:nvPr>
        </p:nvSpPr>
        <p:spPr>
          <a:xfrm>
            <a:off x="1130969" y="2693987"/>
            <a:ext cx="10363200" cy="1470025"/>
          </a:xfrm>
        </p:spPr>
        <p:txBody>
          <a:bodyPr/>
          <a:lstStyle/>
          <a:p>
            <a:r>
              <a:rPr lang="en-US" dirty="0"/>
              <a:t>Mixed Team Time #1</a:t>
            </a:r>
            <a:br>
              <a:rPr lang="en-US" dirty="0"/>
            </a:br>
            <a:br>
              <a:rPr lang="en-US" sz="2800" dirty="0"/>
            </a:br>
            <a:br>
              <a:rPr lang="en-US" sz="2800" dirty="0"/>
            </a:br>
            <a:r>
              <a:rPr lang="en-US" sz="2800" dirty="0"/>
              <a:t>Reconvene at 12:10 PM ET. There will be a 5 minute warning and a 60 second countdown as breakout rooms are closing</a:t>
            </a:r>
          </a:p>
        </p:txBody>
      </p:sp>
      <p:sp>
        <p:nvSpPr>
          <p:cNvPr id="3" name="Subtitle 2">
            <a:extLst>
              <a:ext uri="{FF2B5EF4-FFF2-40B4-BE49-F238E27FC236}">
                <a16:creationId xmlns:a16="http://schemas.microsoft.com/office/drawing/2014/main" id="{D12E24D7-C3E4-42F9-A354-784C76D73425}"/>
              </a:ext>
            </a:extLst>
          </p:cNvPr>
          <p:cNvSpPr>
            <a:spLocks noGrp="1"/>
          </p:cNvSpPr>
          <p:nvPr>
            <p:ph type="subTitle" idx="1"/>
          </p:nvPr>
        </p:nvSpPr>
        <p:spPr/>
        <p:txBody>
          <a:bodyPr/>
          <a:lstStyle/>
          <a:p>
            <a:endParaRPr lang="en-US" dirty="0"/>
          </a:p>
          <a:p>
            <a:endParaRPr lang="en-US" dirty="0"/>
          </a:p>
        </p:txBody>
      </p:sp>
      <p:pic>
        <p:nvPicPr>
          <p:cNvPr id="5" name="Picture 4" descr="Half face clock on a wall">
            <a:extLst>
              <a:ext uri="{FF2B5EF4-FFF2-40B4-BE49-F238E27FC236}">
                <a16:creationId xmlns:a16="http://schemas.microsoft.com/office/drawing/2014/main" id="{A0248775-8460-86A0-6CD4-00C06B94E317}"/>
              </a:ext>
            </a:extLst>
          </p:cNvPr>
          <p:cNvPicPr>
            <a:picLocks noChangeAspect="1"/>
          </p:cNvPicPr>
          <p:nvPr/>
        </p:nvPicPr>
        <p:blipFill>
          <a:blip r:embed="rId3"/>
          <a:stretch>
            <a:fillRect/>
          </a:stretch>
        </p:blipFill>
        <p:spPr>
          <a:xfrm>
            <a:off x="7967407" y="388883"/>
            <a:ext cx="4224593" cy="3040117"/>
          </a:xfrm>
          <a:prstGeom prst="rect">
            <a:avLst/>
          </a:prstGeom>
        </p:spPr>
      </p:pic>
    </p:spTree>
    <p:extLst>
      <p:ext uri="{BB962C8B-B14F-4D97-AF65-F5344CB8AC3E}">
        <p14:creationId xmlns:p14="http://schemas.microsoft.com/office/powerpoint/2010/main" val="32282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05FA-4079-4142-97D2-1E20A0C9DBC8}"/>
              </a:ext>
            </a:extLst>
          </p:cNvPr>
          <p:cNvSpPr>
            <a:spLocks noGrp="1"/>
          </p:cNvSpPr>
          <p:nvPr>
            <p:ph type="title"/>
          </p:nvPr>
        </p:nvSpPr>
        <p:spPr/>
        <p:txBody>
          <a:bodyPr/>
          <a:lstStyle/>
          <a:p>
            <a:r>
              <a:rPr lang="en-US" dirty="0"/>
              <a:t>Breakout Instructions</a:t>
            </a:r>
          </a:p>
        </p:txBody>
      </p:sp>
      <p:sp>
        <p:nvSpPr>
          <p:cNvPr id="8" name="Rectangle 2">
            <a:extLst>
              <a:ext uri="{FF2B5EF4-FFF2-40B4-BE49-F238E27FC236}">
                <a16:creationId xmlns:a16="http://schemas.microsoft.com/office/drawing/2014/main" id="{085E9A40-94B7-4D4C-8D57-C2A44DF8A706}"/>
              </a:ext>
            </a:extLst>
          </p:cNvPr>
          <p:cNvSpPr>
            <a:spLocks noChangeArrowheads="1"/>
          </p:cNvSpPr>
          <p:nvPr/>
        </p:nvSpPr>
        <p:spPr bwMode="auto">
          <a:xfrm>
            <a:off x="981075" y="1556137"/>
            <a:ext cx="10077450" cy="42165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How to Join the Session of Your Choosing:</a:t>
            </a:r>
            <a:endParaRPr kumimoji="0" lang="en-US" altLang="en-US" sz="2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en-US" sz="20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 </a:t>
            </a:r>
            <a:r>
              <a:rPr kumimoji="0" lang="en-US" altLang="en-US" sz="24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Click </a:t>
            </a:r>
            <a:r>
              <a:rPr kumimoji="0" lang="en-US" altLang="en-US" sz="2400" b="1"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Breakout Rooms</a:t>
            </a:r>
            <a:r>
              <a:rPr kumimoji="0" lang="en-US" altLang="en-US" sz="24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    in your meeting controls</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 This will display the list of open breakout rooms</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 Hover your pointer over the number to the right of the breakout room you wish to join</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Click </a:t>
            </a:r>
            <a:r>
              <a:rPr lang="en-US" altLang="en-US" sz="2400" b="1" dirty="0">
                <a:solidFill>
                  <a:srgbClr val="212529"/>
                </a:solidFill>
                <a:latin typeface="Verdana" panose="020B0604030504040204" pitchFamily="34" charset="0"/>
                <a:ea typeface="Verdana" panose="020B0604030504040204" pitchFamily="34" charset="0"/>
                <a:cs typeface="Times New Roman" panose="02020603050405020304" pitchFamily="18" charset="0"/>
              </a:rPr>
              <a:t>Join</a:t>
            </a: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 then confirm by clicking join</a:t>
            </a:r>
          </a:p>
          <a:p>
            <a:pPr marL="0" marR="0" lvl="0" indent="0" algn="l" defTabSz="914400" rtl="0" eaLnBrk="0" fontAlgn="base" latinLnBrk="0" hangingPunct="0">
              <a:lnSpc>
                <a:spcPct val="100000"/>
              </a:lnSpc>
              <a:spcBef>
                <a:spcPct val="0"/>
              </a:spcBef>
              <a:spcAft>
                <a:spcPct val="0"/>
              </a:spcAft>
              <a:buClrTx/>
              <a:buSzTx/>
              <a:tabLst>
                <a:tab pos="457200" algn="l"/>
              </a:tabLst>
            </a:pPr>
            <a:endPar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en-US" altLang="en-US" sz="2400" b="1" dirty="0">
                <a:solidFill>
                  <a:srgbClr val="212529"/>
                </a:solidFill>
                <a:latin typeface="Verdana" panose="020B0604030504040204" pitchFamily="34" charset="0"/>
                <a:ea typeface="Verdana" panose="020B0604030504040204" pitchFamily="34" charset="0"/>
                <a:cs typeface="Times New Roman" panose="02020603050405020304" pitchFamily="18" charset="0"/>
              </a:rPr>
              <a:t>Note: </a:t>
            </a: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if you are not using the latest version of zoom, you may not be able to self-select a breakout room. Please wait and raise your hand and the host will move you manually after the breakouts have started.</a:t>
            </a:r>
          </a:p>
        </p:txBody>
      </p:sp>
      <p:pic>
        <p:nvPicPr>
          <p:cNvPr id="9" name="Picture 1">
            <a:extLst>
              <a:ext uri="{FF2B5EF4-FFF2-40B4-BE49-F238E27FC236}">
                <a16:creationId xmlns:a16="http://schemas.microsoft.com/office/drawing/2014/main" id="{E7188603-C7F0-46D1-B77B-AF2D2F40C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769" y="2113072"/>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5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6EF0-EF1B-4AD6-BC90-D6BF962EDBFB}"/>
              </a:ext>
            </a:extLst>
          </p:cNvPr>
          <p:cNvSpPr>
            <a:spLocks noGrp="1"/>
          </p:cNvSpPr>
          <p:nvPr>
            <p:ph type="title"/>
          </p:nvPr>
        </p:nvSpPr>
        <p:spPr/>
        <p:txBody>
          <a:bodyPr/>
          <a:lstStyle/>
          <a:p>
            <a:r>
              <a:rPr lang="en-US" dirty="0"/>
              <a:t>Breakout Instructions</a:t>
            </a:r>
          </a:p>
        </p:txBody>
      </p:sp>
      <p:sp>
        <p:nvSpPr>
          <p:cNvPr id="3" name="Content Placeholder 2">
            <a:extLst>
              <a:ext uri="{FF2B5EF4-FFF2-40B4-BE49-F238E27FC236}">
                <a16:creationId xmlns:a16="http://schemas.microsoft.com/office/drawing/2014/main" id="{EECB0253-7A4C-4C38-A173-6CE42F47B670}"/>
              </a:ext>
            </a:extLst>
          </p:cNvPr>
          <p:cNvSpPr>
            <a:spLocks noGrp="1"/>
          </p:cNvSpPr>
          <p:nvPr>
            <p:ph idx="1"/>
          </p:nvPr>
        </p:nvSpPr>
        <p:spPr/>
        <p:txBody>
          <a:bodyPr/>
          <a:lstStyle/>
          <a:p>
            <a:r>
              <a:rPr lang="en-US" dirty="0"/>
              <a:t>Go to the </a:t>
            </a:r>
            <a:r>
              <a:rPr lang="en-US" u="sng" dirty="0"/>
              <a:t>Mixed</a:t>
            </a:r>
            <a:r>
              <a:rPr lang="en-US" dirty="0"/>
              <a:t> Team Assignments link on institute webpage and find your name (</a:t>
            </a:r>
            <a:r>
              <a:rPr lang="en-US" dirty="0" err="1"/>
              <a:t>Ctrl+F</a:t>
            </a:r>
            <a:r>
              <a:rPr lang="en-US" dirty="0"/>
              <a:t>), note your team’s number </a:t>
            </a:r>
          </a:p>
          <a:p>
            <a:r>
              <a:rPr lang="en-US" dirty="0"/>
              <a:t>Go to the </a:t>
            </a:r>
            <a:r>
              <a:rPr lang="en-US" u="sng" dirty="0"/>
              <a:t>Mixed</a:t>
            </a:r>
            <a:r>
              <a:rPr lang="en-US" dirty="0"/>
              <a:t> Team Prompts Handout link on webpage use this to go through Team Time #1 activities</a:t>
            </a:r>
          </a:p>
          <a:p>
            <a:r>
              <a:rPr lang="en-US" dirty="0"/>
              <a:t>Select your </a:t>
            </a:r>
            <a:r>
              <a:rPr lang="en-US" u="sng" dirty="0"/>
              <a:t>Mixed</a:t>
            </a:r>
            <a:r>
              <a:rPr lang="en-US" dirty="0"/>
              <a:t> Team Breakout group now</a:t>
            </a:r>
          </a:p>
          <a:p>
            <a:pPr marL="0" indent="0">
              <a:buNone/>
            </a:pPr>
            <a:endParaRPr lang="en-US" dirty="0"/>
          </a:p>
        </p:txBody>
      </p:sp>
    </p:spTree>
    <p:extLst>
      <p:ext uri="{BB962C8B-B14F-4D97-AF65-F5344CB8AC3E}">
        <p14:creationId xmlns:p14="http://schemas.microsoft.com/office/powerpoint/2010/main" val="361372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6EF0-EF1B-4AD6-BC90-D6BF962EDBFB}"/>
              </a:ext>
            </a:extLst>
          </p:cNvPr>
          <p:cNvSpPr>
            <a:spLocks noGrp="1"/>
          </p:cNvSpPr>
          <p:nvPr>
            <p:ph type="title"/>
          </p:nvPr>
        </p:nvSpPr>
        <p:spPr>
          <a:xfrm>
            <a:off x="609600" y="84138"/>
            <a:ext cx="10972800" cy="1143000"/>
          </a:xfrm>
        </p:spPr>
        <p:txBody>
          <a:bodyPr>
            <a:normAutofit/>
          </a:bodyPr>
          <a:lstStyle/>
          <a:p>
            <a:r>
              <a:rPr lang="en-US" sz="3600" dirty="0"/>
              <a:t>Introductions and Icebreaker </a:t>
            </a:r>
          </a:p>
        </p:txBody>
      </p:sp>
      <p:sp>
        <p:nvSpPr>
          <p:cNvPr id="3" name="Content Placeholder 2">
            <a:extLst>
              <a:ext uri="{FF2B5EF4-FFF2-40B4-BE49-F238E27FC236}">
                <a16:creationId xmlns:a16="http://schemas.microsoft.com/office/drawing/2014/main" id="{EECB0253-7A4C-4C38-A173-6CE42F47B670}"/>
              </a:ext>
            </a:extLst>
          </p:cNvPr>
          <p:cNvSpPr>
            <a:spLocks noGrp="1"/>
          </p:cNvSpPr>
          <p:nvPr>
            <p:ph idx="1"/>
          </p:nvPr>
        </p:nvSpPr>
        <p:spPr>
          <a:xfrm>
            <a:off x="585018" y="1104905"/>
            <a:ext cx="6518309" cy="5196468"/>
          </a:xfrm>
        </p:spPr>
        <p:txBody>
          <a:bodyPr/>
          <a:lstStyle/>
          <a:p>
            <a:r>
              <a:rPr lang="en-US" sz="2000" dirty="0"/>
              <a:t>Please introduce yourself (name, title, and affiliation). We invite you to use the social location model </a:t>
            </a:r>
          </a:p>
          <a:p>
            <a:pPr lvl="1"/>
            <a:r>
              <a:rPr lang="en-US" sz="1400" dirty="0"/>
              <a:t>A social location is a combination of factors including pronouns, gender, race, social class, age, ability, religion, sexual orientation, education, etc.</a:t>
            </a:r>
          </a:p>
          <a:p>
            <a:pPr lvl="1"/>
            <a:r>
              <a:rPr lang="en-US" sz="1400" dirty="0"/>
              <a:t>Social locations (aka our diversity thumbprint) shape how we see the world, our access to privilege, places of marginalization, where our biases may lay, and how we may engage in DEI work. </a:t>
            </a:r>
          </a:p>
          <a:p>
            <a:pPr lvl="1"/>
            <a:r>
              <a:rPr lang="en-US" sz="1400" dirty="0"/>
              <a:t>If you have a story behind your name, please share </a:t>
            </a:r>
          </a:p>
          <a:p>
            <a:r>
              <a:rPr lang="en-US" sz="2000" dirty="0"/>
              <a:t>Share one thing that you are most proud of about EDI efforts at your school and one thing that your school can improve on</a:t>
            </a:r>
          </a:p>
          <a:p>
            <a:pPr marL="0" indent="0">
              <a:buNone/>
            </a:pPr>
            <a:endParaRPr lang="en-US" sz="2000" dirty="0"/>
          </a:p>
        </p:txBody>
      </p:sp>
      <p:pic>
        <p:nvPicPr>
          <p:cNvPr id="5" name="Picture 4">
            <a:extLst>
              <a:ext uri="{FF2B5EF4-FFF2-40B4-BE49-F238E27FC236}">
                <a16:creationId xmlns:a16="http://schemas.microsoft.com/office/drawing/2014/main" id="{7B31DCA2-9174-F0AB-4FCD-0D63CDAEE132}"/>
              </a:ext>
            </a:extLst>
          </p:cNvPr>
          <p:cNvPicPr>
            <a:picLocks noChangeAspect="1"/>
          </p:cNvPicPr>
          <p:nvPr/>
        </p:nvPicPr>
        <p:blipFill>
          <a:blip r:embed="rId3"/>
          <a:stretch>
            <a:fillRect/>
          </a:stretch>
        </p:blipFill>
        <p:spPr>
          <a:xfrm>
            <a:off x="6995532" y="936702"/>
            <a:ext cx="5196468" cy="5196468"/>
          </a:xfrm>
          <a:prstGeom prst="rect">
            <a:avLst/>
          </a:prstGeom>
        </p:spPr>
      </p:pic>
    </p:spTree>
    <p:extLst>
      <p:ext uri="{BB962C8B-B14F-4D97-AF65-F5344CB8AC3E}">
        <p14:creationId xmlns:p14="http://schemas.microsoft.com/office/powerpoint/2010/main" val="63486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AEF1-E0AC-4115-A002-767D61B803CE}"/>
              </a:ext>
            </a:extLst>
          </p:cNvPr>
          <p:cNvSpPr>
            <a:spLocks noGrp="1"/>
          </p:cNvSpPr>
          <p:nvPr>
            <p:ph type="ctrTitle"/>
          </p:nvPr>
        </p:nvSpPr>
        <p:spPr/>
        <p:txBody>
          <a:bodyPr/>
          <a:lstStyle/>
          <a:p>
            <a:r>
              <a:rPr lang="en-US" dirty="0"/>
              <a:t>Meal and Screen Break</a:t>
            </a:r>
          </a:p>
        </p:txBody>
      </p:sp>
      <p:sp>
        <p:nvSpPr>
          <p:cNvPr id="3" name="Subtitle 2">
            <a:extLst>
              <a:ext uri="{FF2B5EF4-FFF2-40B4-BE49-F238E27FC236}">
                <a16:creationId xmlns:a16="http://schemas.microsoft.com/office/drawing/2014/main" id="{DCF4652E-A0AF-4E33-8DA1-3093989BA001}"/>
              </a:ext>
            </a:extLst>
          </p:cNvPr>
          <p:cNvSpPr>
            <a:spLocks noGrp="1"/>
          </p:cNvSpPr>
          <p:nvPr>
            <p:ph type="subTitle" idx="1"/>
          </p:nvPr>
        </p:nvSpPr>
        <p:spPr/>
        <p:txBody>
          <a:bodyPr/>
          <a:lstStyle/>
          <a:p>
            <a:r>
              <a:rPr lang="en-US" dirty="0"/>
              <a:t>Please turn off video and mute</a:t>
            </a:r>
          </a:p>
          <a:p>
            <a:endParaRPr lang="en-US" dirty="0"/>
          </a:p>
          <a:p>
            <a:r>
              <a:rPr lang="en-US" dirty="0"/>
              <a:t>Return promptly at 1:15 PM ET!</a:t>
            </a:r>
          </a:p>
        </p:txBody>
      </p:sp>
      <p:pic>
        <p:nvPicPr>
          <p:cNvPr id="7" name="Picture 6" descr="Laptop and a notebook on a table">
            <a:extLst>
              <a:ext uri="{FF2B5EF4-FFF2-40B4-BE49-F238E27FC236}">
                <a16:creationId xmlns:a16="http://schemas.microsoft.com/office/drawing/2014/main" id="{6BFBB8D6-0E15-ED9B-7C49-FEDAC978F605}"/>
              </a:ext>
            </a:extLst>
          </p:cNvPr>
          <p:cNvPicPr>
            <a:picLocks noChangeAspect="1"/>
          </p:cNvPicPr>
          <p:nvPr/>
        </p:nvPicPr>
        <p:blipFill>
          <a:blip r:embed="rId3"/>
          <a:stretch>
            <a:fillRect/>
          </a:stretch>
        </p:blipFill>
        <p:spPr>
          <a:xfrm>
            <a:off x="7668909" y="3184635"/>
            <a:ext cx="4348357" cy="2898904"/>
          </a:xfrm>
          <a:prstGeom prst="rect">
            <a:avLst/>
          </a:prstGeom>
        </p:spPr>
      </p:pic>
    </p:spTree>
    <p:extLst>
      <p:ext uri="{BB962C8B-B14F-4D97-AF65-F5344CB8AC3E}">
        <p14:creationId xmlns:p14="http://schemas.microsoft.com/office/powerpoint/2010/main" val="45020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64523"/>
            <a:ext cx="7772400" cy="1470025"/>
          </a:xfrm>
        </p:spPr>
        <p:txBody>
          <a:bodyPr/>
          <a:lstStyle/>
          <a:p>
            <a:r>
              <a:rPr lang="en-US" dirty="0"/>
              <a:t>Meal and Screen Break:</a:t>
            </a:r>
            <a:br>
              <a:rPr lang="en-US" dirty="0"/>
            </a:br>
            <a:r>
              <a:rPr lang="en-US" dirty="0"/>
              <a:t>Wellness Activities</a:t>
            </a:r>
          </a:p>
        </p:txBody>
      </p:sp>
      <p:sp>
        <p:nvSpPr>
          <p:cNvPr id="3" name="Subtitle 2"/>
          <p:cNvSpPr>
            <a:spLocks noGrp="1"/>
          </p:cNvSpPr>
          <p:nvPr>
            <p:ph type="subTitle" idx="1"/>
          </p:nvPr>
        </p:nvSpPr>
        <p:spPr>
          <a:xfrm>
            <a:off x="2209800" y="2388433"/>
            <a:ext cx="7622458" cy="548968"/>
          </a:xfrm>
        </p:spPr>
        <p:txBody>
          <a:bodyPr/>
          <a:lstStyle/>
          <a:p>
            <a:r>
              <a:rPr lang="en-US" dirty="0"/>
              <a:t>Take a moment to refresh. </a:t>
            </a:r>
          </a:p>
        </p:txBody>
      </p:sp>
      <p:pic>
        <p:nvPicPr>
          <p:cNvPr id="9" name="Picture 8" descr="A collection of icons of people sitting in yoga poses&#10;&#10;Description automatically generated">
            <a:extLst>
              <a:ext uri="{FF2B5EF4-FFF2-40B4-BE49-F238E27FC236}">
                <a16:creationId xmlns:a16="http://schemas.microsoft.com/office/drawing/2014/main" id="{9BFB7F8A-0ED8-28EE-394E-F572086BAF68}"/>
              </a:ext>
            </a:extLst>
          </p:cNvPr>
          <p:cNvPicPr>
            <a:picLocks noChangeAspect="1"/>
          </p:cNvPicPr>
          <p:nvPr/>
        </p:nvPicPr>
        <p:blipFill rotWithShape="1">
          <a:blip r:embed="rId3"/>
          <a:srcRect l="43619" t="76778" r="4166" b="6031"/>
          <a:stretch/>
        </p:blipFill>
        <p:spPr>
          <a:xfrm>
            <a:off x="2286101" y="3591025"/>
            <a:ext cx="7822998" cy="2083215"/>
          </a:xfrm>
          <a:prstGeom prst="rect">
            <a:avLst/>
          </a:prstGeom>
        </p:spPr>
      </p:pic>
    </p:spTree>
    <p:extLst>
      <p:ext uri="{BB962C8B-B14F-4D97-AF65-F5344CB8AC3E}">
        <p14:creationId xmlns:p14="http://schemas.microsoft.com/office/powerpoint/2010/main" val="237455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Meditation</a:t>
            </a:r>
            <a:endParaRPr lang="en-US" dirty="0">
              <a:solidFill>
                <a:srgbClr val="00539E"/>
              </a:solidFill>
            </a:endParaRPr>
          </a:p>
        </p:txBody>
      </p:sp>
      <p:sp>
        <p:nvSpPr>
          <p:cNvPr id="3" name="Content Placeholder 2"/>
          <p:cNvSpPr>
            <a:spLocks noGrp="1"/>
          </p:cNvSpPr>
          <p:nvPr>
            <p:ph idx="1"/>
          </p:nvPr>
        </p:nvSpPr>
        <p:spPr>
          <a:xfrm>
            <a:off x="2219633" y="1417638"/>
            <a:ext cx="7752735" cy="3099498"/>
          </a:xfrm>
        </p:spPr>
        <p:txBody>
          <a:bodyPr/>
          <a:lstStyle/>
          <a:p>
            <a:pPr marL="0" indent="0">
              <a:buNone/>
            </a:pPr>
            <a:r>
              <a:rPr lang="en-US" dirty="0"/>
              <a:t>Practice a moment of mindfulness.</a:t>
            </a:r>
          </a:p>
          <a:p>
            <a:r>
              <a:rPr lang="en-US" sz="2400" dirty="0"/>
              <a:t>Eyes closed</a:t>
            </a:r>
          </a:p>
          <a:p>
            <a:r>
              <a:rPr lang="en-US" sz="2400" dirty="0"/>
              <a:t>Follow breath</a:t>
            </a:r>
          </a:p>
          <a:p>
            <a:pPr lvl="1"/>
            <a:r>
              <a:rPr lang="en-US" sz="2400" dirty="0"/>
              <a:t>1 on inhale, 2 on exhale</a:t>
            </a:r>
          </a:p>
          <a:p>
            <a:r>
              <a:rPr lang="en-US" sz="2400" dirty="0"/>
              <a:t>Repeat for 10 breaths at a time</a:t>
            </a:r>
          </a:p>
        </p:txBody>
      </p:sp>
      <p:pic>
        <p:nvPicPr>
          <p:cNvPr id="7" name="Picture 6" descr="A set of icons of people sitting in yoga poses&#10;&#10;Description automatically generated">
            <a:extLst>
              <a:ext uri="{FF2B5EF4-FFF2-40B4-BE49-F238E27FC236}">
                <a16:creationId xmlns:a16="http://schemas.microsoft.com/office/drawing/2014/main" id="{B555EA17-6A26-3BFE-6665-DFCB5A64C72F}"/>
              </a:ext>
            </a:extLst>
          </p:cNvPr>
          <p:cNvPicPr>
            <a:picLocks noChangeAspect="1"/>
          </p:cNvPicPr>
          <p:nvPr/>
        </p:nvPicPr>
        <p:blipFill rotWithShape="1">
          <a:blip r:embed="rId3"/>
          <a:srcRect l="81921" t="6666" r="5378" b="77222"/>
          <a:stretch/>
        </p:blipFill>
        <p:spPr>
          <a:xfrm>
            <a:off x="7529440" y="2844801"/>
            <a:ext cx="2907227" cy="2982651"/>
          </a:xfrm>
          <a:prstGeom prst="rect">
            <a:avLst/>
          </a:prstGeom>
        </p:spPr>
      </p:pic>
    </p:spTree>
    <p:extLst>
      <p:ext uri="{BB962C8B-B14F-4D97-AF65-F5344CB8AC3E}">
        <p14:creationId xmlns:p14="http://schemas.microsoft.com/office/powerpoint/2010/main" val="308455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A1AE-7CDA-40FC-BA44-37071293B96C}"/>
              </a:ext>
            </a:extLst>
          </p:cNvPr>
          <p:cNvSpPr>
            <a:spLocks noGrp="1"/>
          </p:cNvSpPr>
          <p:nvPr>
            <p:ph type="ctrTitle"/>
          </p:nvPr>
        </p:nvSpPr>
        <p:spPr/>
        <p:txBody>
          <a:bodyPr/>
          <a:lstStyle/>
          <a:p>
            <a:r>
              <a:rPr lang="en-US" b="1" dirty="0"/>
              <a:t>Re-Imagining EDI Work in Light of the SCOTUS Affirmative Action Ruling</a:t>
            </a:r>
          </a:p>
        </p:txBody>
      </p:sp>
      <p:sp>
        <p:nvSpPr>
          <p:cNvPr id="3" name="Subtitle 2">
            <a:extLst>
              <a:ext uri="{FF2B5EF4-FFF2-40B4-BE49-F238E27FC236}">
                <a16:creationId xmlns:a16="http://schemas.microsoft.com/office/drawing/2014/main" id="{B1470690-86BA-4B99-91F9-7C6FA031951D}"/>
              </a:ext>
            </a:extLst>
          </p:cNvPr>
          <p:cNvSpPr>
            <a:spLocks noGrp="1"/>
          </p:cNvSpPr>
          <p:nvPr>
            <p:ph type="subTitle" idx="1"/>
          </p:nvPr>
        </p:nvSpPr>
        <p:spPr>
          <a:xfrm>
            <a:off x="914400" y="3453020"/>
            <a:ext cx="9448800" cy="548968"/>
          </a:xfrm>
        </p:spPr>
        <p:txBody>
          <a:bodyPr/>
          <a:lstStyle/>
          <a:p>
            <a:r>
              <a:rPr lang="en-US" b="1" i="0" dirty="0"/>
              <a:t>Maya </a:t>
            </a:r>
            <a:r>
              <a:rPr lang="en-US" b="1" i="0" dirty="0" err="1"/>
              <a:t>Kobersy</a:t>
            </a:r>
            <a:r>
              <a:rPr lang="en-US" dirty="0"/>
              <a:t>, </a:t>
            </a:r>
            <a:r>
              <a:rPr lang="en-US" sz="2000" dirty="0"/>
              <a:t>University of Michigan </a:t>
            </a:r>
            <a:endParaRPr lang="en-US" dirty="0"/>
          </a:p>
          <a:p>
            <a:r>
              <a:rPr lang="en-US" b="1" i="0" dirty="0"/>
              <a:t>Leah Cox</a:t>
            </a:r>
            <a:r>
              <a:rPr lang="en-US" dirty="0"/>
              <a:t>, </a:t>
            </a:r>
            <a:r>
              <a:rPr lang="en-US" sz="2000" dirty="0"/>
              <a:t>University of North Carolina </a:t>
            </a:r>
            <a:endParaRPr lang="en-US" dirty="0"/>
          </a:p>
          <a:p>
            <a:r>
              <a:rPr lang="en-US" b="1" i="0" dirty="0"/>
              <a:t>Dominic Cooper</a:t>
            </a:r>
            <a:r>
              <a:rPr lang="en-US" dirty="0"/>
              <a:t>, </a:t>
            </a:r>
            <a:r>
              <a:rPr lang="en-US" sz="2000" dirty="0"/>
              <a:t>University of California San Diego</a:t>
            </a:r>
            <a:endParaRPr lang="en-US" dirty="0"/>
          </a:p>
          <a:p>
            <a:r>
              <a:rPr lang="en-US" b="1" i="0" dirty="0"/>
              <a:t>John Allen</a:t>
            </a:r>
            <a:r>
              <a:rPr lang="en-US" dirty="0"/>
              <a:t>, </a:t>
            </a:r>
            <a:r>
              <a:rPr lang="en-US" sz="2000" dirty="0"/>
              <a:t>University of Florida </a:t>
            </a:r>
            <a:endParaRPr lang="en-US" dirty="0"/>
          </a:p>
          <a:p>
            <a:r>
              <a:rPr lang="en-US" b="1" i="0" dirty="0"/>
              <a:t>Regina McClinton</a:t>
            </a:r>
            <a:r>
              <a:rPr lang="en-US" dirty="0"/>
              <a:t>, </a:t>
            </a:r>
            <a:r>
              <a:rPr lang="en-US" sz="2000" dirty="0"/>
              <a:t>University of Michigan (moderator) </a:t>
            </a:r>
            <a:endParaRPr lang="en-US" dirty="0"/>
          </a:p>
          <a:p>
            <a:endParaRPr lang="en-US" dirty="0"/>
          </a:p>
        </p:txBody>
      </p:sp>
    </p:spTree>
    <p:extLst>
      <p:ext uri="{BB962C8B-B14F-4D97-AF65-F5344CB8AC3E}">
        <p14:creationId xmlns:p14="http://schemas.microsoft.com/office/powerpoint/2010/main" val="251339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5C06-46CE-49A0-9916-916770F98FAB}"/>
              </a:ext>
            </a:extLst>
          </p:cNvPr>
          <p:cNvSpPr>
            <a:spLocks noGrp="1"/>
          </p:cNvSpPr>
          <p:nvPr>
            <p:ph type="ctrTitle"/>
          </p:nvPr>
        </p:nvSpPr>
        <p:spPr/>
        <p:txBody>
          <a:bodyPr/>
          <a:lstStyle/>
          <a:p>
            <a:r>
              <a:rPr lang="en-US" dirty="0"/>
              <a:t>Home Team Time #1</a:t>
            </a:r>
            <a:br>
              <a:rPr lang="en-US" dirty="0"/>
            </a:br>
            <a:br>
              <a:rPr lang="en-US" dirty="0"/>
            </a:br>
            <a:endParaRPr lang="en-US" sz="3200" dirty="0"/>
          </a:p>
        </p:txBody>
      </p:sp>
      <p:sp>
        <p:nvSpPr>
          <p:cNvPr id="3" name="Subtitle 2">
            <a:extLst>
              <a:ext uri="{FF2B5EF4-FFF2-40B4-BE49-F238E27FC236}">
                <a16:creationId xmlns:a16="http://schemas.microsoft.com/office/drawing/2014/main" id="{D12E24D7-C3E4-42F9-A354-784C76D73425}"/>
              </a:ext>
            </a:extLst>
          </p:cNvPr>
          <p:cNvSpPr>
            <a:spLocks noGrp="1"/>
          </p:cNvSpPr>
          <p:nvPr>
            <p:ph type="subTitle" idx="1"/>
          </p:nvPr>
        </p:nvSpPr>
        <p:spPr/>
        <p:txBody>
          <a:bodyPr/>
          <a:lstStyle/>
          <a:p>
            <a:r>
              <a:rPr kumimoji="0" lang="en-US" sz="2800" b="0" i="0" u="none" strike="noStrike" kern="1200" cap="none" spc="0" normalizeH="0" baseline="0" noProof="0" dirty="0">
                <a:ln>
                  <a:noFill/>
                </a:ln>
                <a:solidFill>
                  <a:srgbClr val="595959"/>
                </a:solidFill>
                <a:effectLst/>
                <a:uLnTx/>
                <a:uFillTx/>
                <a:latin typeface="Verdana"/>
                <a:ea typeface="+mj-ea"/>
              </a:rPr>
              <a:t>Reconvene at 3:15 PM ET. There will be a 5 minute warning and a 60 second countdown as breakout rooms are closing</a:t>
            </a:r>
            <a:endParaRPr lang="en-US" dirty="0"/>
          </a:p>
          <a:p>
            <a:endParaRPr lang="en-US" dirty="0"/>
          </a:p>
        </p:txBody>
      </p:sp>
      <p:pic>
        <p:nvPicPr>
          <p:cNvPr id="4" name="Picture 3" descr="Half face clock on a wall">
            <a:extLst>
              <a:ext uri="{FF2B5EF4-FFF2-40B4-BE49-F238E27FC236}">
                <a16:creationId xmlns:a16="http://schemas.microsoft.com/office/drawing/2014/main" id="{6AAA4A4D-05C6-27EA-B1E9-A2D629B955B6}"/>
              </a:ext>
            </a:extLst>
          </p:cNvPr>
          <p:cNvPicPr>
            <a:picLocks noChangeAspect="1"/>
          </p:cNvPicPr>
          <p:nvPr/>
        </p:nvPicPr>
        <p:blipFill>
          <a:blip r:embed="rId3"/>
          <a:stretch>
            <a:fillRect/>
          </a:stretch>
        </p:blipFill>
        <p:spPr>
          <a:xfrm>
            <a:off x="7872814" y="0"/>
            <a:ext cx="4224593" cy="3040117"/>
          </a:xfrm>
          <a:prstGeom prst="rect">
            <a:avLst/>
          </a:prstGeom>
        </p:spPr>
      </p:pic>
    </p:spTree>
    <p:extLst>
      <p:ext uri="{BB962C8B-B14F-4D97-AF65-F5344CB8AC3E}">
        <p14:creationId xmlns:p14="http://schemas.microsoft.com/office/powerpoint/2010/main" val="222171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559F-B26E-4CE6-A962-E09223452E59}"/>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469BD794-A7C5-4412-A7E7-F99E0CA1286B}"/>
              </a:ext>
            </a:extLst>
          </p:cNvPr>
          <p:cNvSpPr>
            <a:spLocks noGrp="1"/>
          </p:cNvSpPr>
          <p:nvPr>
            <p:ph idx="1"/>
          </p:nvPr>
        </p:nvSpPr>
        <p:spPr>
          <a:xfrm>
            <a:off x="772886" y="1219201"/>
            <a:ext cx="10809513" cy="5364162"/>
          </a:xfrm>
        </p:spPr>
        <p:txBody>
          <a:bodyPr>
            <a:normAutofit fontScale="55000" lnSpcReduction="20000"/>
          </a:bodyPr>
          <a:lstStyle/>
          <a:p>
            <a:r>
              <a:rPr lang="en-US" dirty="0"/>
              <a:t>AACP Staff</a:t>
            </a:r>
          </a:p>
          <a:p>
            <a:r>
              <a:rPr lang="en-US" dirty="0"/>
              <a:t>Institute Planning Committee Members</a:t>
            </a:r>
          </a:p>
          <a:p>
            <a:pPr lvl="1"/>
            <a:r>
              <a:rPr lang="en-US" b="1" i="0" dirty="0" err="1">
                <a:solidFill>
                  <a:srgbClr val="444141"/>
                </a:solidFill>
                <a:effectLst/>
                <a:latin typeface="Verdana" panose="020B0604030504040204" pitchFamily="34" charset="0"/>
                <a:ea typeface="Verdana" panose="020B0604030504040204" pitchFamily="34" charset="0"/>
              </a:rPr>
              <a:t>Seena</a:t>
            </a:r>
            <a:r>
              <a:rPr lang="en-US" b="1" i="0" dirty="0">
                <a:solidFill>
                  <a:srgbClr val="444141"/>
                </a:solidFill>
                <a:effectLst/>
                <a:latin typeface="Verdana" panose="020B0604030504040204" pitchFamily="34" charset="0"/>
                <a:ea typeface="Verdana" panose="020B0604030504040204" pitchFamily="34" charset="0"/>
              </a:rPr>
              <a:t> Haines, </a:t>
            </a:r>
            <a:r>
              <a:rPr lang="en-US" i="0" dirty="0">
                <a:solidFill>
                  <a:srgbClr val="444141"/>
                </a:solidFill>
                <a:effectLst/>
                <a:latin typeface="Verdana" panose="020B0604030504040204" pitchFamily="34" charset="0"/>
                <a:ea typeface="Verdana" panose="020B0604030504040204" pitchFamily="34" charset="0"/>
              </a:rPr>
              <a:t>Pharm.D., University of Mississippi </a:t>
            </a:r>
          </a:p>
          <a:p>
            <a:pPr lvl="1"/>
            <a:r>
              <a:rPr lang="en-US" b="1" i="0" dirty="0">
                <a:solidFill>
                  <a:srgbClr val="444141"/>
                </a:solidFill>
                <a:effectLst/>
                <a:latin typeface="Verdana" panose="020B0604030504040204" pitchFamily="34" charset="0"/>
                <a:ea typeface="Verdana" panose="020B0604030504040204" pitchFamily="34" charset="0"/>
              </a:rPr>
              <a:t>Sally Arif</a:t>
            </a:r>
            <a:r>
              <a:rPr lang="en-US" b="0" i="0" dirty="0">
                <a:solidFill>
                  <a:srgbClr val="444141"/>
                </a:solidFill>
                <a:effectLst/>
                <a:latin typeface="Verdana" panose="020B0604030504040204" pitchFamily="34" charset="0"/>
                <a:ea typeface="Verdana" panose="020B0604030504040204" pitchFamily="34" charset="0"/>
              </a:rPr>
              <a:t>, Pharm.D., </a:t>
            </a:r>
            <a:r>
              <a:rPr lang="en-US" dirty="0">
                <a:solidFill>
                  <a:srgbClr val="444141"/>
                </a:solidFill>
                <a:latin typeface="Verdana" panose="020B0604030504040204" pitchFamily="34" charset="0"/>
                <a:ea typeface="Verdana" panose="020B0604030504040204" pitchFamily="34" charset="0"/>
              </a:rPr>
              <a:t>Midwestern University</a:t>
            </a:r>
            <a:endParaRPr lang="en-US" b="0" i="0" dirty="0">
              <a:solidFill>
                <a:srgbClr val="444141"/>
              </a:solidFill>
              <a:effectLst/>
              <a:latin typeface="Verdana" panose="020B0604030504040204" pitchFamily="34" charset="0"/>
              <a:ea typeface="Verdana" panose="020B0604030504040204" pitchFamily="34" charset="0"/>
            </a:endParaRPr>
          </a:p>
          <a:p>
            <a:pPr lvl="1"/>
            <a:r>
              <a:rPr lang="en-US" b="1" i="0" dirty="0">
                <a:solidFill>
                  <a:srgbClr val="444141"/>
                </a:solidFill>
                <a:effectLst/>
                <a:latin typeface="Verdana" panose="020B0604030504040204" pitchFamily="34" charset="0"/>
                <a:ea typeface="Verdana" panose="020B0604030504040204" pitchFamily="34" charset="0"/>
              </a:rPr>
              <a:t>Mario Brown</a:t>
            </a:r>
            <a:r>
              <a:rPr lang="en-US" b="0" i="0" dirty="0">
                <a:solidFill>
                  <a:srgbClr val="444141"/>
                </a:solidFill>
                <a:effectLst/>
                <a:latin typeface="Verdana" panose="020B0604030504040204" pitchFamily="34" charset="0"/>
                <a:ea typeface="Verdana" panose="020B0604030504040204" pitchFamily="34" charset="0"/>
              </a:rPr>
              <a:t>, Ph.D., University of Pittsburgh</a:t>
            </a:r>
          </a:p>
          <a:p>
            <a:pPr lvl="1"/>
            <a:r>
              <a:rPr lang="en-US" b="1" dirty="0">
                <a:solidFill>
                  <a:srgbClr val="444141"/>
                </a:solidFill>
                <a:latin typeface="Verdana" panose="020B0604030504040204" pitchFamily="34" charset="0"/>
                <a:ea typeface="Verdana" panose="020B0604030504040204" pitchFamily="34" charset="0"/>
              </a:rPr>
              <a:t>Miriam Purnell</a:t>
            </a:r>
            <a:r>
              <a:rPr lang="en-US" b="0" i="0" dirty="0">
                <a:solidFill>
                  <a:srgbClr val="444141"/>
                </a:solidFill>
                <a:effectLst/>
                <a:latin typeface="Verdana" panose="020B0604030504040204" pitchFamily="34" charset="0"/>
                <a:ea typeface="Verdana" panose="020B0604030504040204" pitchFamily="34" charset="0"/>
              </a:rPr>
              <a:t>, Pharm.D., </a:t>
            </a:r>
            <a:r>
              <a:rPr lang="en-US" dirty="0">
                <a:solidFill>
                  <a:srgbClr val="444141"/>
                </a:solidFill>
                <a:latin typeface="Verdana" panose="020B0604030504040204" pitchFamily="34" charset="0"/>
                <a:ea typeface="Verdana" panose="020B0604030504040204" pitchFamily="34" charset="0"/>
              </a:rPr>
              <a:t>University of Maryland Eastern Shore</a:t>
            </a:r>
            <a:endParaRPr lang="en-US" b="0" i="0" dirty="0">
              <a:solidFill>
                <a:srgbClr val="444141"/>
              </a:solidFill>
              <a:effectLst/>
              <a:latin typeface="Verdana" panose="020B0604030504040204" pitchFamily="34" charset="0"/>
              <a:ea typeface="Verdana" panose="020B0604030504040204" pitchFamily="34" charset="0"/>
            </a:endParaRPr>
          </a:p>
          <a:p>
            <a:pPr lvl="1"/>
            <a:r>
              <a:rPr lang="en-US" b="1" i="0" dirty="0">
                <a:solidFill>
                  <a:srgbClr val="444141"/>
                </a:solidFill>
                <a:effectLst/>
                <a:latin typeface="Verdana" panose="020B0604030504040204" pitchFamily="34" charset="0"/>
                <a:ea typeface="Verdana" panose="020B0604030504040204" pitchFamily="34" charset="0"/>
              </a:rPr>
              <a:t>Alex Mills</a:t>
            </a:r>
            <a:r>
              <a:rPr lang="en-US" b="0" i="0" dirty="0">
                <a:solidFill>
                  <a:srgbClr val="444141"/>
                </a:solidFill>
                <a:effectLst/>
                <a:latin typeface="Verdana" panose="020B0604030504040204" pitchFamily="34" charset="0"/>
                <a:ea typeface="Verdana" panose="020B0604030504040204" pitchFamily="34" charset="0"/>
              </a:rPr>
              <a:t>, Pharm.D., </a:t>
            </a:r>
            <a:r>
              <a:rPr lang="en-US" dirty="0">
                <a:solidFill>
                  <a:srgbClr val="444141"/>
                </a:solidFill>
                <a:latin typeface="Verdana" panose="020B0604030504040204" pitchFamily="34" charset="0"/>
                <a:ea typeface="Verdana" panose="020B0604030504040204" pitchFamily="34" charset="0"/>
              </a:rPr>
              <a:t>University of Mississippi</a:t>
            </a:r>
          </a:p>
          <a:p>
            <a:pPr lvl="1"/>
            <a:r>
              <a:rPr lang="en-US" b="1" dirty="0">
                <a:solidFill>
                  <a:srgbClr val="444141"/>
                </a:solidFill>
                <a:latin typeface="Verdana" panose="020B0604030504040204" pitchFamily="34" charset="0"/>
                <a:ea typeface="Verdana" panose="020B0604030504040204" pitchFamily="34" charset="0"/>
              </a:rPr>
              <a:t>Regina McClinton</a:t>
            </a:r>
            <a:r>
              <a:rPr lang="en-US" b="0" i="0" dirty="0">
                <a:solidFill>
                  <a:srgbClr val="444141"/>
                </a:solidFill>
                <a:effectLst/>
                <a:latin typeface="Verdana" panose="020B0604030504040204" pitchFamily="34" charset="0"/>
                <a:ea typeface="Verdana" panose="020B0604030504040204" pitchFamily="34" charset="0"/>
              </a:rPr>
              <a:t>, Ph.D., </a:t>
            </a:r>
            <a:r>
              <a:rPr lang="en-US" dirty="0">
                <a:solidFill>
                  <a:srgbClr val="444141"/>
                </a:solidFill>
                <a:latin typeface="Verdana" panose="020B0604030504040204" pitchFamily="34" charset="0"/>
                <a:ea typeface="Verdana" panose="020B0604030504040204" pitchFamily="34" charset="0"/>
              </a:rPr>
              <a:t>University of Michigan</a:t>
            </a:r>
          </a:p>
          <a:p>
            <a:pPr lvl="1"/>
            <a:r>
              <a:rPr lang="en-US" b="1" dirty="0">
                <a:solidFill>
                  <a:srgbClr val="444141"/>
                </a:solidFill>
                <a:latin typeface="Verdana" panose="020B0604030504040204" pitchFamily="34" charset="0"/>
                <a:ea typeface="Verdana" panose="020B0604030504040204" pitchFamily="34" charset="0"/>
              </a:rPr>
              <a:t>Carla White</a:t>
            </a:r>
            <a:r>
              <a:rPr lang="en-US" b="0" i="0" dirty="0">
                <a:solidFill>
                  <a:srgbClr val="444141"/>
                </a:solidFill>
                <a:effectLst/>
                <a:latin typeface="Verdana" panose="020B0604030504040204" pitchFamily="34" charset="0"/>
                <a:ea typeface="Verdana" panose="020B0604030504040204" pitchFamily="34" charset="0"/>
              </a:rPr>
              <a:t>, B.S., </a:t>
            </a:r>
            <a:r>
              <a:rPr lang="en-US" dirty="0">
                <a:solidFill>
                  <a:srgbClr val="444141"/>
                </a:solidFill>
                <a:latin typeface="Verdana" panose="020B0604030504040204" pitchFamily="34" charset="0"/>
                <a:ea typeface="Verdana" panose="020B0604030504040204" pitchFamily="34" charset="0"/>
              </a:rPr>
              <a:t>University of North Carolina</a:t>
            </a:r>
          </a:p>
          <a:p>
            <a:pPr lvl="1"/>
            <a:r>
              <a:rPr lang="en-US" b="1" i="0" dirty="0">
                <a:solidFill>
                  <a:srgbClr val="444141"/>
                </a:solidFill>
                <a:effectLst/>
                <a:latin typeface="Verdana" panose="020B0604030504040204" pitchFamily="34" charset="0"/>
                <a:ea typeface="Verdana" panose="020B0604030504040204" pitchFamily="34" charset="0"/>
              </a:rPr>
              <a:t>Candelaria Moral</a:t>
            </a:r>
            <a:r>
              <a:rPr lang="en-US" b="1" dirty="0">
                <a:solidFill>
                  <a:srgbClr val="444141"/>
                </a:solidFill>
                <a:latin typeface="Verdana" panose="020B0604030504040204" pitchFamily="34" charset="0"/>
                <a:ea typeface="Verdana" panose="020B0604030504040204" pitchFamily="34" charset="0"/>
              </a:rPr>
              <a:t>ez</a:t>
            </a:r>
            <a:r>
              <a:rPr lang="en-US" dirty="0">
                <a:solidFill>
                  <a:srgbClr val="444141"/>
                </a:solidFill>
                <a:latin typeface="Verdana" panose="020B0604030504040204" pitchFamily="34" charset="0"/>
                <a:ea typeface="Verdana" panose="020B0604030504040204" pitchFamily="34" charset="0"/>
              </a:rPr>
              <a:t>, B.A., AACP</a:t>
            </a:r>
          </a:p>
          <a:p>
            <a:pPr lvl="1"/>
            <a:r>
              <a:rPr lang="en-US" b="1" dirty="0">
                <a:solidFill>
                  <a:srgbClr val="444141"/>
                </a:solidFill>
                <a:latin typeface="Verdana" panose="020B0604030504040204" pitchFamily="34" charset="0"/>
                <a:ea typeface="Verdana" panose="020B0604030504040204" pitchFamily="34" charset="0"/>
              </a:rPr>
              <a:t>Danielle Stubbs</a:t>
            </a:r>
            <a:r>
              <a:rPr lang="en-US" dirty="0">
                <a:solidFill>
                  <a:srgbClr val="444141"/>
                </a:solidFill>
                <a:latin typeface="Verdana" panose="020B0604030504040204" pitchFamily="34" charset="0"/>
                <a:ea typeface="Verdana" panose="020B0604030504040204" pitchFamily="34" charset="0"/>
              </a:rPr>
              <a:t>, M.Ed., AACP</a:t>
            </a:r>
            <a:endParaRPr lang="en-US" b="1" dirty="0">
              <a:solidFill>
                <a:srgbClr val="444141"/>
              </a:solidFill>
              <a:latin typeface="Verdana" panose="020B0604030504040204" pitchFamily="34" charset="0"/>
              <a:ea typeface="Verdana" panose="020B0604030504040204" pitchFamily="34" charset="0"/>
            </a:endParaRPr>
          </a:p>
          <a:p>
            <a:pPr lvl="1"/>
            <a:r>
              <a:rPr lang="en-US" b="1" dirty="0">
                <a:solidFill>
                  <a:srgbClr val="444141"/>
                </a:solidFill>
                <a:latin typeface="Verdana" panose="020B0604030504040204" pitchFamily="34" charset="0"/>
                <a:ea typeface="Verdana" panose="020B0604030504040204" pitchFamily="34" charset="0"/>
              </a:rPr>
              <a:t>Sarah Shrader</a:t>
            </a:r>
            <a:r>
              <a:rPr lang="en-US" dirty="0">
                <a:solidFill>
                  <a:srgbClr val="444141"/>
                </a:solidFill>
                <a:latin typeface="Verdana" panose="020B0604030504040204" pitchFamily="34" charset="0"/>
                <a:ea typeface="Verdana" panose="020B0604030504040204" pitchFamily="34" charset="0"/>
              </a:rPr>
              <a:t>, Pharm.D., AACP</a:t>
            </a:r>
          </a:p>
          <a:p>
            <a:pPr lvl="1"/>
            <a:r>
              <a:rPr lang="en-US" b="1" dirty="0">
                <a:solidFill>
                  <a:srgbClr val="444141"/>
                </a:solidFill>
                <a:latin typeface="Verdana" panose="020B0604030504040204" pitchFamily="34" charset="0"/>
                <a:ea typeface="Verdana" panose="020B0604030504040204" pitchFamily="34" charset="0"/>
              </a:rPr>
              <a:t>Miranda Steinkopf</a:t>
            </a:r>
            <a:r>
              <a:rPr lang="en-US" dirty="0">
                <a:solidFill>
                  <a:srgbClr val="444141"/>
                </a:solidFill>
                <a:latin typeface="Verdana" panose="020B0604030504040204" pitchFamily="34" charset="0"/>
                <a:ea typeface="Verdana" panose="020B0604030504040204" pitchFamily="34" charset="0"/>
              </a:rPr>
              <a:t>, Pharm.D., AACP</a:t>
            </a:r>
          </a:p>
          <a:p>
            <a:pPr lvl="1"/>
            <a:r>
              <a:rPr lang="en-US" b="1" dirty="0">
                <a:solidFill>
                  <a:srgbClr val="444141"/>
                </a:solidFill>
                <a:latin typeface="Verdana" panose="020B0604030504040204" pitchFamily="34" charset="0"/>
                <a:ea typeface="Verdana" panose="020B0604030504040204" pitchFamily="34" charset="0"/>
              </a:rPr>
              <a:t>Kabas Abou Jahjah</a:t>
            </a:r>
            <a:r>
              <a:rPr lang="en-US" dirty="0">
                <a:solidFill>
                  <a:srgbClr val="444141"/>
                </a:solidFill>
                <a:latin typeface="Verdana" panose="020B0604030504040204" pitchFamily="34" charset="0"/>
                <a:ea typeface="Verdana" panose="020B0604030504040204" pitchFamily="34" charset="0"/>
              </a:rPr>
              <a:t>, Pharm.D., AACP</a:t>
            </a:r>
            <a:endParaRPr lang="en-US" b="1" dirty="0">
              <a:solidFill>
                <a:srgbClr val="444141"/>
              </a:solidFill>
              <a:latin typeface="Verdana" panose="020B0604030504040204" pitchFamily="34" charset="0"/>
              <a:ea typeface="Verdana" panose="020B0604030504040204" pitchFamily="34" charset="0"/>
            </a:endParaRPr>
          </a:p>
          <a:p>
            <a:pPr lvl="1"/>
            <a:r>
              <a:rPr lang="en-US" b="1" dirty="0">
                <a:solidFill>
                  <a:srgbClr val="444141"/>
                </a:solidFill>
                <a:latin typeface="Verdana" panose="020B0604030504040204" pitchFamily="34" charset="0"/>
                <a:ea typeface="Verdana" panose="020B0604030504040204" pitchFamily="34" charset="0"/>
              </a:rPr>
              <a:t>Malaika Turner</a:t>
            </a:r>
            <a:r>
              <a:rPr lang="en-US" dirty="0">
                <a:solidFill>
                  <a:srgbClr val="444141"/>
                </a:solidFill>
                <a:latin typeface="Verdana" panose="020B0604030504040204" pitchFamily="34" charset="0"/>
                <a:ea typeface="Verdana" panose="020B0604030504040204" pitchFamily="34" charset="0"/>
              </a:rPr>
              <a:t>, Ph.D., Howard University</a:t>
            </a:r>
          </a:p>
        </p:txBody>
      </p:sp>
    </p:spTree>
    <p:extLst>
      <p:ext uri="{BB962C8B-B14F-4D97-AF65-F5344CB8AC3E}">
        <p14:creationId xmlns:p14="http://schemas.microsoft.com/office/powerpoint/2010/main" val="417325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05FA-4079-4142-97D2-1E20A0C9DBC8}"/>
              </a:ext>
            </a:extLst>
          </p:cNvPr>
          <p:cNvSpPr>
            <a:spLocks noGrp="1"/>
          </p:cNvSpPr>
          <p:nvPr>
            <p:ph type="title"/>
          </p:nvPr>
        </p:nvSpPr>
        <p:spPr/>
        <p:txBody>
          <a:bodyPr/>
          <a:lstStyle/>
          <a:p>
            <a:r>
              <a:rPr lang="en-US" dirty="0"/>
              <a:t>Breakout Instructions</a:t>
            </a:r>
          </a:p>
        </p:txBody>
      </p:sp>
      <p:sp>
        <p:nvSpPr>
          <p:cNvPr id="8" name="Rectangle 2">
            <a:extLst>
              <a:ext uri="{FF2B5EF4-FFF2-40B4-BE49-F238E27FC236}">
                <a16:creationId xmlns:a16="http://schemas.microsoft.com/office/drawing/2014/main" id="{085E9A40-94B7-4D4C-8D57-C2A44DF8A706}"/>
              </a:ext>
            </a:extLst>
          </p:cNvPr>
          <p:cNvSpPr>
            <a:spLocks noChangeArrowheads="1"/>
          </p:cNvSpPr>
          <p:nvPr/>
        </p:nvSpPr>
        <p:spPr bwMode="auto">
          <a:xfrm>
            <a:off x="981075" y="1556137"/>
            <a:ext cx="10077450" cy="42165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How to Join the Session of Your Choosing:</a:t>
            </a:r>
            <a:endParaRPr kumimoji="0" lang="en-US" altLang="en-US" sz="2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en-US" sz="20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 </a:t>
            </a:r>
            <a:r>
              <a:rPr kumimoji="0" lang="en-US" altLang="en-US" sz="24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Click </a:t>
            </a:r>
            <a:r>
              <a:rPr kumimoji="0" lang="en-US" altLang="en-US" sz="2400" b="1"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Breakout Rooms</a:t>
            </a:r>
            <a:r>
              <a:rPr kumimoji="0" lang="en-US" altLang="en-US" sz="2400" b="0" i="0" u="none" strike="noStrike" cap="none" normalizeH="0" baseline="0" dirty="0">
                <a:ln>
                  <a:noFill/>
                </a:ln>
                <a:solidFill>
                  <a:srgbClr val="212529"/>
                </a:solidFill>
                <a:effectLst/>
                <a:latin typeface="Verdana" panose="020B0604030504040204" pitchFamily="34" charset="0"/>
                <a:ea typeface="Verdana" panose="020B0604030504040204" pitchFamily="34" charset="0"/>
                <a:cs typeface="Times New Roman" panose="02020603050405020304" pitchFamily="18" charset="0"/>
              </a:rPr>
              <a:t>    in your meeting controls</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 This will display the list of open breakout rooms</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 Hover your pointer over the number to the right of the breakout room you wish to join</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Click </a:t>
            </a:r>
            <a:r>
              <a:rPr lang="en-US" altLang="en-US" sz="2400" b="1" dirty="0">
                <a:solidFill>
                  <a:srgbClr val="212529"/>
                </a:solidFill>
                <a:latin typeface="Verdana" panose="020B0604030504040204" pitchFamily="34" charset="0"/>
                <a:ea typeface="Verdana" panose="020B0604030504040204" pitchFamily="34" charset="0"/>
                <a:cs typeface="Times New Roman" panose="02020603050405020304" pitchFamily="18" charset="0"/>
              </a:rPr>
              <a:t>Join</a:t>
            </a: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 then confirm by clicking join</a:t>
            </a:r>
          </a:p>
          <a:p>
            <a:pPr marL="0" marR="0" lvl="0" indent="0" algn="l" defTabSz="914400" rtl="0" eaLnBrk="0" fontAlgn="base" latinLnBrk="0" hangingPunct="0">
              <a:lnSpc>
                <a:spcPct val="100000"/>
              </a:lnSpc>
              <a:spcBef>
                <a:spcPct val="0"/>
              </a:spcBef>
              <a:spcAft>
                <a:spcPct val="0"/>
              </a:spcAft>
              <a:buClrTx/>
              <a:buSzTx/>
              <a:tabLst>
                <a:tab pos="457200" algn="l"/>
              </a:tabLst>
            </a:pPr>
            <a:endPar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en-US" altLang="en-US" sz="2400" b="1" dirty="0">
                <a:solidFill>
                  <a:srgbClr val="212529"/>
                </a:solidFill>
                <a:latin typeface="Verdana" panose="020B0604030504040204" pitchFamily="34" charset="0"/>
                <a:ea typeface="Verdana" panose="020B0604030504040204" pitchFamily="34" charset="0"/>
                <a:cs typeface="Times New Roman" panose="02020603050405020304" pitchFamily="18" charset="0"/>
              </a:rPr>
              <a:t>Note: </a:t>
            </a:r>
            <a:r>
              <a:rPr lang="en-US" altLang="en-US" sz="2400" dirty="0">
                <a:solidFill>
                  <a:srgbClr val="212529"/>
                </a:solidFill>
                <a:latin typeface="Verdana" panose="020B0604030504040204" pitchFamily="34" charset="0"/>
                <a:ea typeface="Verdana" panose="020B0604030504040204" pitchFamily="34" charset="0"/>
                <a:cs typeface="Times New Roman" panose="02020603050405020304" pitchFamily="18" charset="0"/>
              </a:rPr>
              <a:t>if you are not using the latest version of zoom, you may not be able to self-select a breakout room. Please wait and raise your hand and the host will move you manually after the breakouts have started.</a:t>
            </a:r>
          </a:p>
        </p:txBody>
      </p:sp>
      <p:pic>
        <p:nvPicPr>
          <p:cNvPr id="9" name="Picture 1">
            <a:extLst>
              <a:ext uri="{FF2B5EF4-FFF2-40B4-BE49-F238E27FC236}">
                <a16:creationId xmlns:a16="http://schemas.microsoft.com/office/drawing/2014/main" id="{E7188603-C7F0-46D1-B77B-AF2D2F40C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769" y="2113072"/>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7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6EF0-EF1B-4AD6-BC90-D6BF962EDBFB}"/>
              </a:ext>
            </a:extLst>
          </p:cNvPr>
          <p:cNvSpPr>
            <a:spLocks noGrp="1"/>
          </p:cNvSpPr>
          <p:nvPr>
            <p:ph type="title"/>
          </p:nvPr>
        </p:nvSpPr>
        <p:spPr/>
        <p:txBody>
          <a:bodyPr/>
          <a:lstStyle/>
          <a:p>
            <a:r>
              <a:rPr lang="en-US" dirty="0"/>
              <a:t>Breakout Instructions</a:t>
            </a:r>
          </a:p>
        </p:txBody>
      </p:sp>
      <p:sp>
        <p:nvSpPr>
          <p:cNvPr id="3" name="Content Placeholder 2">
            <a:extLst>
              <a:ext uri="{FF2B5EF4-FFF2-40B4-BE49-F238E27FC236}">
                <a16:creationId xmlns:a16="http://schemas.microsoft.com/office/drawing/2014/main" id="{EECB0253-7A4C-4C38-A173-6CE42F47B670}"/>
              </a:ext>
            </a:extLst>
          </p:cNvPr>
          <p:cNvSpPr>
            <a:spLocks noGrp="1"/>
          </p:cNvSpPr>
          <p:nvPr>
            <p:ph idx="1"/>
          </p:nvPr>
        </p:nvSpPr>
        <p:spPr/>
        <p:txBody>
          <a:bodyPr/>
          <a:lstStyle/>
          <a:p>
            <a:r>
              <a:rPr lang="en-US" dirty="0"/>
              <a:t>Go to the </a:t>
            </a:r>
            <a:r>
              <a:rPr lang="en-US" u="sng" dirty="0"/>
              <a:t>Home</a:t>
            </a:r>
            <a:r>
              <a:rPr lang="en-US" dirty="0"/>
              <a:t> Team Assignments link on webpage and find your name (</a:t>
            </a:r>
            <a:r>
              <a:rPr lang="en-US" dirty="0" err="1"/>
              <a:t>Ctrl+F</a:t>
            </a:r>
            <a:r>
              <a:rPr lang="en-US" dirty="0"/>
              <a:t>), note your team's name if needed</a:t>
            </a:r>
          </a:p>
          <a:p>
            <a:r>
              <a:rPr lang="en-US" dirty="0"/>
              <a:t>Go to the </a:t>
            </a:r>
            <a:r>
              <a:rPr lang="en-US" u="sng" dirty="0"/>
              <a:t>Home</a:t>
            </a:r>
            <a:r>
              <a:rPr lang="en-US" dirty="0"/>
              <a:t> Team Prompts Handout link on webpage use this to go through Team Time #1 activities</a:t>
            </a:r>
          </a:p>
          <a:p>
            <a:r>
              <a:rPr lang="en-US" dirty="0"/>
              <a:t>Select your </a:t>
            </a:r>
            <a:r>
              <a:rPr lang="en-US" u="sng" dirty="0"/>
              <a:t>Home</a:t>
            </a:r>
            <a:r>
              <a:rPr lang="en-US" dirty="0"/>
              <a:t> Team Breakout group now</a:t>
            </a:r>
          </a:p>
          <a:p>
            <a:pPr marL="0" indent="0">
              <a:buNone/>
            </a:pPr>
            <a:endParaRPr lang="en-US" dirty="0"/>
          </a:p>
        </p:txBody>
      </p:sp>
    </p:spTree>
    <p:extLst>
      <p:ext uri="{BB962C8B-B14F-4D97-AF65-F5344CB8AC3E}">
        <p14:creationId xmlns:p14="http://schemas.microsoft.com/office/powerpoint/2010/main" val="118684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6EF0-EF1B-4AD6-BC90-D6BF962EDBFB}"/>
              </a:ext>
            </a:extLst>
          </p:cNvPr>
          <p:cNvSpPr>
            <a:spLocks noGrp="1"/>
          </p:cNvSpPr>
          <p:nvPr>
            <p:ph type="title"/>
          </p:nvPr>
        </p:nvSpPr>
        <p:spPr/>
        <p:txBody>
          <a:bodyPr/>
          <a:lstStyle/>
          <a:p>
            <a:r>
              <a:rPr lang="en-US" dirty="0"/>
              <a:t>Instructions </a:t>
            </a:r>
          </a:p>
        </p:txBody>
      </p:sp>
      <p:sp>
        <p:nvSpPr>
          <p:cNvPr id="3" name="Content Placeholder 2">
            <a:extLst>
              <a:ext uri="{FF2B5EF4-FFF2-40B4-BE49-F238E27FC236}">
                <a16:creationId xmlns:a16="http://schemas.microsoft.com/office/drawing/2014/main" id="{EECB0253-7A4C-4C38-A173-6CE42F47B670}"/>
              </a:ext>
            </a:extLst>
          </p:cNvPr>
          <p:cNvSpPr>
            <a:spLocks noGrp="1"/>
          </p:cNvSpPr>
          <p:nvPr>
            <p:ph idx="1"/>
          </p:nvPr>
        </p:nvSpPr>
        <p:spPr>
          <a:xfrm>
            <a:off x="609600" y="1473205"/>
            <a:ext cx="10972799" cy="4525963"/>
          </a:xfrm>
        </p:spPr>
        <p:txBody>
          <a:bodyPr/>
          <a:lstStyle/>
          <a:p>
            <a:r>
              <a:rPr lang="en-US" sz="2200" dirty="0"/>
              <a:t>	Finding your WHY session: </a:t>
            </a:r>
          </a:p>
          <a:p>
            <a:pPr lvl="1"/>
            <a:r>
              <a:rPr lang="en-US" sz="2200" dirty="0"/>
              <a:t>What was the most impactful thing you learned?</a:t>
            </a:r>
          </a:p>
          <a:p>
            <a:pPr lvl="1"/>
            <a:r>
              <a:rPr lang="en-US" sz="2200" dirty="0"/>
              <a:t>Think of 3 reasons why this matters at your school</a:t>
            </a:r>
          </a:p>
          <a:p>
            <a:r>
              <a:rPr lang="en-US" sz="2200" dirty="0"/>
              <a:t>Re-Imagining EDI Work in Light of the SCOTUS Affirmative Action Ruling session: </a:t>
            </a:r>
          </a:p>
          <a:p>
            <a:pPr lvl="1"/>
            <a:r>
              <a:rPr lang="en-US" sz="2200" dirty="0"/>
              <a:t>What was the most impactful thing you learned?</a:t>
            </a:r>
          </a:p>
          <a:p>
            <a:pPr lvl="1"/>
            <a:r>
              <a:rPr lang="en-US" sz="2200" dirty="0"/>
              <a:t>Identify 3 potential areas that may need to be revised at your school. </a:t>
            </a:r>
          </a:p>
          <a:p>
            <a:r>
              <a:rPr lang="en-US" sz="2200" dirty="0"/>
              <a:t>Brainstorm potential action items about these efforts and identify the top 3 priorities </a:t>
            </a:r>
          </a:p>
          <a:p>
            <a:pPr marL="0" indent="0">
              <a:buNone/>
            </a:pPr>
            <a:endParaRPr lang="en-US" dirty="0"/>
          </a:p>
        </p:txBody>
      </p:sp>
    </p:spTree>
    <p:extLst>
      <p:ext uri="{BB962C8B-B14F-4D97-AF65-F5344CB8AC3E}">
        <p14:creationId xmlns:p14="http://schemas.microsoft.com/office/powerpoint/2010/main" val="1758944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A1AE-7CDA-40FC-BA44-37071293B96C}"/>
              </a:ext>
            </a:extLst>
          </p:cNvPr>
          <p:cNvSpPr>
            <a:spLocks noGrp="1"/>
          </p:cNvSpPr>
          <p:nvPr>
            <p:ph type="ctrTitle"/>
          </p:nvPr>
        </p:nvSpPr>
        <p:spPr>
          <a:xfrm>
            <a:off x="914400" y="1089627"/>
            <a:ext cx="10363200" cy="1470025"/>
          </a:xfrm>
        </p:spPr>
        <p:txBody>
          <a:bodyPr/>
          <a:lstStyle/>
          <a:p>
            <a:r>
              <a:rPr lang="en-US" b="1" dirty="0"/>
              <a:t>Self-Care to Support EDI Practitioners</a:t>
            </a:r>
          </a:p>
        </p:txBody>
      </p:sp>
      <p:sp>
        <p:nvSpPr>
          <p:cNvPr id="3" name="Subtitle 2">
            <a:extLst>
              <a:ext uri="{FF2B5EF4-FFF2-40B4-BE49-F238E27FC236}">
                <a16:creationId xmlns:a16="http://schemas.microsoft.com/office/drawing/2014/main" id="{B1470690-86BA-4B99-91F9-7C6FA031951D}"/>
              </a:ext>
            </a:extLst>
          </p:cNvPr>
          <p:cNvSpPr>
            <a:spLocks noGrp="1"/>
          </p:cNvSpPr>
          <p:nvPr>
            <p:ph type="subTitle" idx="1"/>
          </p:nvPr>
        </p:nvSpPr>
        <p:spPr>
          <a:xfrm>
            <a:off x="914400" y="4556597"/>
            <a:ext cx="9448800" cy="548968"/>
          </a:xfrm>
        </p:spPr>
        <p:txBody>
          <a:bodyPr/>
          <a:lstStyle/>
          <a:p>
            <a:r>
              <a:rPr lang="en-US" b="1" i="0" dirty="0"/>
              <a:t>Chandler Golden</a:t>
            </a:r>
            <a:r>
              <a:rPr lang="en-US" dirty="0"/>
              <a:t>, </a:t>
            </a:r>
            <a:r>
              <a:rPr lang="en-US" sz="2000" dirty="0"/>
              <a:t>Virginia Commonwealth University </a:t>
            </a:r>
            <a:endParaRPr lang="en-US" dirty="0"/>
          </a:p>
          <a:p>
            <a:r>
              <a:rPr lang="en-US" b="1" i="0" dirty="0"/>
              <a:t>Poornima Luthra</a:t>
            </a:r>
            <a:r>
              <a:rPr lang="en-US" dirty="0"/>
              <a:t>, </a:t>
            </a:r>
            <a:r>
              <a:rPr lang="en-US" sz="2000" dirty="0" err="1"/>
              <a:t>TalentED</a:t>
            </a:r>
            <a:r>
              <a:rPr lang="en-US" dirty="0"/>
              <a:t> </a:t>
            </a:r>
          </a:p>
          <a:p>
            <a:r>
              <a:rPr lang="en-US" b="1" i="0" dirty="0"/>
              <a:t>Glenn </a:t>
            </a:r>
            <a:r>
              <a:rPr lang="en-US" b="1" i="0" dirty="0" err="1"/>
              <a:t>Schumock</a:t>
            </a:r>
            <a:r>
              <a:rPr lang="en-US" dirty="0"/>
              <a:t>, </a:t>
            </a:r>
            <a:r>
              <a:rPr lang="en-US" sz="2000" dirty="0"/>
              <a:t>University of Illinois Chicago</a:t>
            </a:r>
          </a:p>
          <a:p>
            <a:endParaRPr lang="en-US" dirty="0"/>
          </a:p>
          <a:p>
            <a:endParaRPr lang="en-US" dirty="0"/>
          </a:p>
        </p:txBody>
      </p:sp>
      <p:graphicFrame>
        <p:nvGraphicFramePr>
          <p:cNvPr id="4" name="Diagram 3">
            <a:extLst>
              <a:ext uri="{FF2B5EF4-FFF2-40B4-BE49-F238E27FC236}">
                <a16:creationId xmlns:a16="http://schemas.microsoft.com/office/drawing/2014/main" id="{36B5CB7F-3F4A-8272-1FC5-AFA2F07B6AAB}"/>
              </a:ext>
            </a:extLst>
          </p:cNvPr>
          <p:cNvGraphicFramePr/>
          <p:nvPr>
            <p:extLst>
              <p:ext uri="{D42A27DB-BD31-4B8C-83A1-F6EECF244321}">
                <p14:modId xmlns:p14="http://schemas.microsoft.com/office/powerpoint/2010/main" val="2525149599"/>
              </p:ext>
            </p:extLst>
          </p:nvPr>
        </p:nvGraphicFramePr>
        <p:xfrm>
          <a:off x="914400" y="2017618"/>
          <a:ext cx="8324193" cy="301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22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6EF0-EF1B-4AD6-BC90-D6BF962EDBFB}"/>
              </a:ext>
            </a:extLst>
          </p:cNvPr>
          <p:cNvSpPr>
            <a:spLocks noGrp="1"/>
          </p:cNvSpPr>
          <p:nvPr>
            <p:ph type="title"/>
          </p:nvPr>
        </p:nvSpPr>
        <p:spPr/>
        <p:txBody>
          <a:bodyPr/>
          <a:lstStyle/>
          <a:p>
            <a:r>
              <a:rPr lang="en-US" dirty="0"/>
              <a:t>Facilitated Reflection Time </a:t>
            </a:r>
          </a:p>
        </p:txBody>
      </p:sp>
      <p:sp>
        <p:nvSpPr>
          <p:cNvPr id="3" name="Content Placeholder 2">
            <a:extLst>
              <a:ext uri="{FF2B5EF4-FFF2-40B4-BE49-F238E27FC236}">
                <a16:creationId xmlns:a16="http://schemas.microsoft.com/office/drawing/2014/main" id="{EECB0253-7A4C-4C38-A173-6CE42F47B670}"/>
              </a:ext>
            </a:extLst>
          </p:cNvPr>
          <p:cNvSpPr>
            <a:spLocks noGrp="1"/>
          </p:cNvSpPr>
          <p:nvPr>
            <p:ph idx="1"/>
          </p:nvPr>
        </p:nvSpPr>
        <p:spPr/>
        <p:txBody>
          <a:bodyPr/>
          <a:lstStyle/>
          <a:p>
            <a:r>
              <a:rPr lang="en-US" dirty="0"/>
              <a:t>3-2-1 Activity </a:t>
            </a:r>
          </a:p>
          <a:p>
            <a:pPr lvl="1"/>
            <a:r>
              <a:rPr lang="en-US" dirty="0"/>
              <a:t>Write down 3 take-home points and why they were so important to you</a:t>
            </a:r>
          </a:p>
          <a:p>
            <a:pPr lvl="1"/>
            <a:r>
              <a:rPr lang="en-US" dirty="0"/>
              <a:t>2 things you learned or need to look more into</a:t>
            </a:r>
          </a:p>
          <a:p>
            <a:pPr lvl="1"/>
            <a:r>
              <a:rPr lang="en-US" dirty="0"/>
              <a:t>1 thing that you won’t forget </a:t>
            </a:r>
          </a:p>
        </p:txBody>
      </p:sp>
    </p:spTree>
    <p:extLst>
      <p:ext uri="{BB962C8B-B14F-4D97-AF65-F5344CB8AC3E}">
        <p14:creationId xmlns:p14="http://schemas.microsoft.com/office/powerpoint/2010/main" val="383369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FBAE-B709-497A-8DFC-E105A53B105A}"/>
              </a:ext>
            </a:extLst>
          </p:cNvPr>
          <p:cNvSpPr>
            <a:spLocks noGrp="1"/>
          </p:cNvSpPr>
          <p:nvPr>
            <p:ph type="title"/>
          </p:nvPr>
        </p:nvSpPr>
        <p:spPr/>
        <p:txBody>
          <a:bodyPr/>
          <a:lstStyle/>
          <a:p>
            <a:r>
              <a:rPr lang="en-US" dirty="0"/>
              <a:t>Wrap-up Day 1</a:t>
            </a:r>
          </a:p>
        </p:txBody>
      </p:sp>
      <p:sp>
        <p:nvSpPr>
          <p:cNvPr id="3" name="Content Placeholder 2">
            <a:extLst>
              <a:ext uri="{FF2B5EF4-FFF2-40B4-BE49-F238E27FC236}">
                <a16:creationId xmlns:a16="http://schemas.microsoft.com/office/drawing/2014/main" id="{DF8870BB-751E-4F23-9312-7F8146084995}"/>
              </a:ext>
            </a:extLst>
          </p:cNvPr>
          <p:cNvSpPr>
            <a:spLocks noGrp="1"/>
          </p:cNvSpPr>
          <p:nvPr>
            <p:ph idx="1"/>
          </p:nvPr>
        </p:nvSpPr>
        <p:spPr/>
        <p:txBody>
          <a:bodyPr/>
          <a:lstStyle/>
          <a:p>
            <a:r>
              <a:rPr lang="en-US" dirty="0"/>
              <a:t>Thank you for a great day!</a:t>
            </a:r>
          </a:p>
          <a:p>
            <a:r>
              <a:rPr lang="en-US" dirty="0"/>
              <a:t>Brief overview of Day 2 </a:t>
            </a:r>
          </a:p>
          <a:p>
            <a:pPr lvl="1"/>
            <a:r>
              <a:rPr lang="en-US" dirty="0"/>
              <a:t>Prompt 10:00 AM ET start time</a:t>
            </a:r>
          </a:p>
          <a:p>
            <a:pPr marL="457200" lvl="1" indent="0">
              <a:buNone/>
            </a:pPr>
            <a:endParaRPr lang="en-US" dirty="0"/>
          </a:p>
        </p:txBody>
      </p:sp>
    </p:spTree>
    <p:extLst>
      <p:ext uri="{BB962C8B-B14F-4D97-AF65-F5344CB8AC3E}">
        <p14:creationId xmlns:p14="http://schemas.microsoft.com/office/powerpoint/2010/main" val="190516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spcBef>
                <a:spcPts val="0"/>
              </a:spcBef>
              <a:spcAft>
                <a:spcPts val="0"/>
              </a:spcAft>
            </a:pPr>
            <a:r>
              <a:rPr lang="en-US" sz="4400" b="1" dirty="0">
                <a:solidFill>
                  <a:srgbClr val="444141"/>
                </a:solidFill>
                <a:latin typeface="freight-sans-pro"/>
              </a:rPr>
              <a:t>Day 2</a:t>
            </a:r>
            <a:br>
              <a:rPr lang="en-US" sz="4400" b="1" dirty="0">
                <a:solidFill>
                  <a:srgbClr val="444141"/>
                </a:solidFill>
                <a:latin typeface="freight-sans-pro"/>
              </a:rPr>
            </a:br>
            <a:r>
              <a:rPr lang="en-US" sz="4400" b="1" dirty="0">
                <a:solidFill>
                  <a:srgbClr val="444141"/>
                </a:solidFill>
                <a:latin typeface="freight-sans-pro"/>
              </a:rPr>
              <a:t>2024 Equity, Diversity, and Inclusion (EDI) Institute</a:t>
            </a:r>
            <a:br>
              <a:rPr lang="en-US" sz="4400" b="1" dirty="0">
                <a:solidFill>
                  <a:srgbClr val="444141"/>
                </a:solidFill>
                <a:latin typeface="freight-sans-pro"/>
              </a:rPr>
            </a:br>
            <a:r>
              <a:rPr lang="en-US" sz="3200" dirty="0">
                <a:solidFill>
                  <a:srgbClr val="444141"/>
                </a:solidFill>
                <a:latin typeface="freight-sans-pro"/>
              </a:rPr>
              <a:t>Focusing on Policies and Professional Development at Your School of Pharmacy</a:t>
            </a:r>
            <a:br>
              <a:rPr lang="en-US" b="0" i="0" dirty="0">
                <a:solidFill>
                  <a:srgbClr val="444141"/>
                </a:solidFill>
                <a:effectLst/>
                <a:latin typeface="freight-sans-pro"/>
              </a:rPr>
            </a:br>
            <a:endParaRPr lang="en-US" dirty="0"/>
          </a:p>
        </p:txBody>
      </p:sp>
      <p:sp>
        <p:nvSpPr>
          <p:cNvPr id="3" name="Subtitle 2"/>
          <p:cNvSpPr>
            <a:spLocks noGrp="1"/>
          </p:cNvSpPr>
          <p:nvPr>
            <p:ph type="subTitle" idx="1"/>
          </p:nvPr>
        </p:nvSpPr>
        <p:spPr>
          <a:xfrm>
            <a:off x="1106556" y="3575052"/>
            <a:ext cx="9978887" cy="1230517"/>
          </a:xfrm>
        </p:spPr>
        <p:txBody>
          <a:bodyPr/>
          <a:lstStyle/>
          <a:p>
            <a:r>
              <a:rPr lang="en-US" dirty="0"/>
              <a:t>Co-hosted by:</a:t>
            </a:r>
          </a:p>
          <a:p>
            <a:r>
              <a:rPr lang="en-US" dirty="0"/>
              <a:t>American Association of Colleges of Pharmacy University of Mississippi </a:t>
            </a:r>
          </a:p>
        </p:txBody>
      </p:sp>
      <p:pic>
        <p:nvPicPr>
          <p:cNvPr id="4" name="Picture 3">
            <a:extLst>
              <a:ext uri="{FF2B5EF4-FFF2-40B4-BE49-F238E27FC236}">
                <a16:creationId xmlns:a16="http://schemas.microsoft.com/office/drawing/2014/main" id="{7523D58D-594A-FD6B-19FE-192B32EECDD0}"/>
              </a:ext>
            </a:extLst>
          </p:cNvPr>
          <p:cNvPicPr>
            <a:picLocks noChangeAspect="1"/>
          </p:cNvPicPr>
          <p:nvPr/>
        </p:nvPicPr>
        <p:blipFill>
          <a:blip r:embed="rId3"/>
          <a:stretch>
            <a:fillRect/>
          </a:stretch>
        </p:blipFill>
        <p:spPr>
          <a:xfrm>
            <a:off x="486778" y="5695126"/>
            <a:ext cx="3657917" cy="1146147"/>
          </a:xfrm>
          <a:prstGeom prst="rect">
            <a:avLst/>
          </a:prstGeom>
        </p:spPr>
      </p:pic>
    </p:spTree>
    <p:extLst>
      <p:ext uri="{BB962C8B-B14F-4D97-AF65-F5344CB8AC3E}">
        <p14:creationId xmlns:p14="http://schemas.microsoft.com/office/powerpoint/2010/main" val="4192392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2333-6B42-4205-AFEC-D24BDB508B25}"/>
              </a:ext>
            </a:extLst>
          </p:cNvPr>
          <p:cNvSpPr>
            <a:spLocks noGrp="1"/>
          </p:cNvSpPr>
          <p:nvPr>
            <p:ph type="title"/>
          </p:nvPr>
        </p:nvSpPr>
        <p:spPr/>
        <p:txBody>
          <a:bodyPr/>
          <a:lstStyle/>
          <a:p>
            <a:r>
              <a:rPr lang="en-US" dirty="0"/>
              <a:t>Welcome to Day 2! </a:t>
            </a:r>
          </a:p>
        </p:txBody>
      </p:sp>
      <p:sp>
        <p:nvSpPr>
          <p:cNvPr id="3" name="Content Placeholder 2">
            <a:extLst>
              <a:ext uri="{FF2B5EF4-FFF2-40B4-BE49-F238E27FC236}">
                <a16:creationId xmlns:a16="http://schemas.microsoft.com/office/drawing/2014/main" id="{EA116135-917F-F6BF-386F-F3F758B952D0}"/>
              </a:ext>
            </a:extLst>
          </p:cNvPr>
          <p:cNvSpPr>
            <a:spLocks noGrp="1"/>
          </p:cNvSpPr>
          <p:nvPr>
            <p:ph idx="1"/>
          </p:nvPr>
        </p:nvSpPr>
        <p:spPr/>
        <p:txBody>
          <a:bodyPr/>
          <a:lstStyle/>
          <a:p>
            <a:r>
              <a:rPr lang="en-US" dirty="0"/>
              <a:t>Reflections </a:t>
            </a:r>
          </a:p>
          <a:p>
            <a:r>
              <a:rPr lang="en-US" dirty="0"/>
              <a:t>Questions </a:t>
            </a:r>
          </a:p>
          <a:p>
            <a:r>
              <a:rPr lang="en-US" dirty="0"/>
              <a:t>Plan for the day </a:t>
            </a:r>
          </a:p>
        </p:txBody>
      </p:sp>
    </p:spTree>
    <p:extLst>
      <p:ext uri="{BB962C8B-B14F-4D97-AF65-F5344CB8AC3E}">
        <p14:creationId xmlns:p14="http://schemas.microsoft.com/office/powerpoint/2010/main" val="1573923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38C3-9534-40E1-BEA4-13BE0EB4412C}"/>
              </a:ext>
            </a:extLst>
          </p:cNvPr>
          <p:cNvSpPr>
            <a:spLocks noGrp="1"/>
          </p:cNvSpPr>
          <p:nvPr>
            <p:ph type="ctrTitle"/>
          </p:nvPr>
        </p:nvSpPr>
        <p:spPr>
          <a:xfrm>
            <a:off x="914400" y="1142178"/>
            <a:ext cx="10363200" cy="1470025"/>
          </a:xfrm>
        </p:spPr>
        <p:txBody>
          <a:bodyPr/>
          <a:lstStyle/>
          <a:p>
            <a:r>
              <a:rPr lang="en-US" sz="4000" b="1" dirty="0"/>
              <a:t>Foundational Considerations for Inclusive Recruitment and Retention Strategy and Policy Development</a:t>
            </a:r>
          </a:p>
        </p:txBody>
      </p:sp>
      <p:sp>
        <p:nvSpPr>
          <p:cNvPr id="3" name="Subtitle 2">
            <a:extLst>
              <a:ext uri="{FF2B5EF4-FFF2-40B4-BE49-F238E27FC236}">
                <a16:creationId xmlns:a16="http://schemas.microsoft.com/office/drawing/2014/main" id="{E9ACAEE7-6A55-4499-99B3-DB1C37BE2C4F}"/>
              </a:ext>
            </a:extLst>
          </p:cNvPr>
          <p:cNvSpPr>
            <a:spLocks noGrp="1"/>
          </p:cNvSpPr>
          <p:nvPr>
            <p:ph type="subTitle" idx="1"/>
          </p:nvPr>
        </p:nvSpPr>
        <p:spPr>
          <a:xfrm>
            <a:off x="990600" y="5129244"/>
            <a:ext cx="9448800" cy="548968"/>
          </a:xfrm>
        </p:spPr>
        <p:txBody>
          <a:bodyPr/>
          <a:lstStyle/>
          <a:p>
            <a:r>
              <a:rPr lang="en-US" b="1" i="0" dirty="0" err="1"/>
              <a:t>Wilena</a:t>
            </a:r>
            <a:r>
              <a:rPr lang="en-US" b="1" i="0" dirty="0"/>
              <a:t> </a:t>
            </a:r>
            <a:r>
              <a:rPr lang="en-US" b="1" i="0" dirty="0" err="1"/>
              <a:t>Oldperson</a:t>
            </a:r>
            <a:r>
              <a:rPr lang="en-US" dirty="0"/>
              <a:t>, </a:t>
            </a:r>
            <a:r>
              <a:rPr lang="en-US" sz="2000" dirty="0"/>
              <a:t>University of Montana </a:t>
            </a:r>
          </a:p>
          <a:p>
            <a:r>
              <a:rPr lang="en-US" b="1" i="0" dirty="0"/>
              <a:t>Z </a:t>
            </a:r>
            <a:r>
              <a:rPr lang="en-US" b="1" i="0" dirty="0" err="1"/>
              <a:t>Tenney</a:t>
            </a:r>
            <a:r>
              <a:rPr lang="en-US" dirty="0"/>
              <a:t>, </a:t>
            </a:r>
            <a:r>
              <a:rPr lang="en-US" sz="2000" dirty="0"/>
              <a:t>The Ohio State University </a:t>
            </a:r>
          </a:p>
          <a:p>
            <a:endParaRPr lang="en-US" dirty="0"/>
          </a:p>
        </p:txBody>
      </p:sp>
      <p:graphicFrame>
        <p:nvGraphicFramePr>
          <p:cNvPr id="4" name="Diagram 3">
            <a:extLst>
              <a:ext uri="{FF2B5EF4-FFF2-40B4-BE49-F238E27FC236}">
                <a16:creationId xmlns:a16="http://schemas.microsoft.com/office/drawing/2014/main" id="{CE49C1E4-8161-C68F-40B7-B4583A42F350}"/>
              </a:ext>
            </a:extLst>
          </p:cNvPr>
          <p:cNvGraphicFramePr/>
          <p:nvPr>
            <p:extLst>
              <p:ext uri="{D42A27DB-BD31-4B8C-83A1-F6EECF244321}">
                <p14:modId xmlns:p14="http://schemas.microsoft.com/office/powerpoint/2010/main" val="1313826164"/>
              </p:ext>
            </p:extLst>
          </p:nvPr>
        </p:nvGraphicFramePr>
        <p:xfrm>
          <a:off x="990600" y="2681736"/>
          <a:ext cx="8324193" cy="301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40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39E"/>
                </a:solidFill>
              </a:rPr>
              <a:t>Idea 8 Instructions</a:t>
            </a:r>
          </a:p>
        </p:txBody>
      </p:sp>
      <p:sp>
        <p:nvSpPr>
          <p:cNvPr id="3" name="Content Placeholder 2"/>
          <p:cNvSpPr>
            <a:spLocks noGrp="1"/>
          </p:cNvSpPr>
          <p:nvPr>
            <p:ph idx="1"/>
          </p:nvPr>
        </p:nvSpPr>
        <p:spPr>
          <a:xfrm>
            <a:off x="291690" y="1642268"/>
            <a:ext cx="11747910" cy="4758532"/>
          </a:xfrm>
        </p:spPr>
        <p:txBody>
          <a:bodyPr/>
          <a:lstStyle/>
          <a:p>
            <a:pPr marL="0" indent="0">
              <a:buNone/>
            </a:pPr>
            <a:r>
              <a:rPr lang="en-US" b="1" dirty="0"/>
              <a:t>Generate a lot of EDI in retention ideas in a short amount of time.  Eight ideas in 8 minutes!</a:t>
            </a:r>
          </a:p>
          <a:p>
            <a:r>
              <a:rPr lang="en-US" sz="2400" dirty="0"/>
              <a:t>Get a full sheet of paper and along left number 1-8 (space it out)</a:t>
            </a:r>
          </a:p>
          <a:p>
            <a:r>
              <a:rPr lang="en-US" sz="2400" dirty="0"/>
              <a:t>You have 1 minute to flush out 1 idea! Keep thinking and writing for the whole minute about that idea</a:t>
            </a:r>
          </a:p>
          <a:p>
            <a:r>
              <a:rPr lang="en-US" sz="2400" dirty="0"/>
              <a:t>A verbal cue will be provided when time is up and you move to the next number to repeat for another min, etc. x 8 minutes</a:t>
            </a:r>
          </a:p>
          <a:p>
            <a:pPr marL="457200" lvl="1" indent="0">
              <a:buNone/>
            </a:pPr>
            <a:endParaRPr lang="en-US" dirty="0"/>
          </a:p>
        </p:txBody>
      </p:sp>
    </p:spTree>
    <p:extLst>
      <p:ext uri="{BB962C8B-B14F-4D97-AF65-F5344CB8AC3E}">
        <p14:creationId xmlns:p14="http://schemas.microsoft.com/office/powerpoint/2010/main" val="365122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E18A-F69E-4444-8BC0-640EE45C4A5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419796E-6EAE-434A-B155-101C03E35F77}"/>
              </a:ext>
            </a:extLst>
          </p:cNvPr>
          <p:cNvSpPr>
            <a:spLocks noGrp="1"/>
          </p:cNvSpPr>
          <p:nvPr>
            <p:ph idx="1"/>
          </p:nvPr>
        </p:nvSpPr>
        <p:spPr>
          <a:xfrm>
            <a:off x="1245419" y="1558165"/>
            <a:ext cx="10336980" cy="4525963"/>
          </a:xfrm>
        </p:spPr>
        <p:txBody>
          <a:bodyPr/>
          <a:lstStyle/>
          <a:p>
            <a:pPr marL="0" indent="0">
              <a:buNone/>
            </a:pPr>
            <a:r>
              <a:rPr lang="en-US" dirty="0"/>
              <a:t>Please be active on social media to increase engagement in the pharmacy community! @AACPharmacy #AACPEDI</a:t>
            </a:r>
          </a:p>
        </p:txBody>
      </p:sp>
      <p:pic>
        <p:nvPicPr>
          <p:cNvPr id="12" name="Picture 11" descr="A blue square with white logo&#10;&#10;Description automatically generated">
            <a:extLst>
              <a:ext uri="{FF2B5EF4-FFF2-40B4-BE49-F238E27FC236}">
                <a16:creationId xmlns:a16="http://schemas.microsoft.com/office/drawing/2014/main" id="{DCC60812-F4B3-57B4-8DBA-0A2DDF9742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74990" y="3696241"/>
            <a:ext cx="6442020" cy="2688656"/>
          </a:xfrm>
          <a:prstGeom prst="rect">
            <a:avLst/>
          </a:prstGeom>
        </p:spPr>
      </p:pic>
    </p:spTree>
    <p:extLst>
      <p:ext uri="{BB962C8B-B14F-4D97-AF65-F5344CB8AC3E}">
        <p14:creationId xmlns:p14="http://schemas.microsoft.com/office/powerpoint/2010/main" val="10666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5C06-46CE-49A0-9916-916770F98FAB}"/>
              </a:ext>
            </a:extLst>
          </p:cNvPr>
          <p:cNvSpPr>
            <a:spLocks noGrp="1"/>
          </p:cNvSpPr>
          <p:nvPr>
            <p:ph type="ctrTitle"/>
          </p:nvPr>
        </p:nvSpPr>
        <p:spPr>
          <a:xfrm>
            <a:off x="914400" y="2693988"/>
            <a:ext cx="10363200" cy="1470025"/>
          </a:xfrm>
        </p:spPr>
        <p:txBody>
          <a:bodyPr/>
          <a:lstStyle/>
          <a:p>
            <a:r>
              <a:rPr lang="en-US" dirty="0"/>
              <a:t>Mixed Team Time #2</a:t>
            </a:r>
            <a:br>
              <a:rPr lang="en-US" dirty="0"/>
            </a:br>
            <a:br>
              <a:rPr lang="en-US" dirty="0"/>
            </a:br>
            <a:br>
              <a:rPr lang="en-US" dirty="0"/>
            </a:br>
            <a:br>
              <a:rPr lang="en-US" dirty="0"/>
            </a:br>
            <a:endParaRPr lang="en-US" sz="3600" dirty="0"/>
          </a:p>
        </p:txBody>
      </p:sp>
      <p:sp>
        <p:nvSpPr>
          <p:cNvPr id="3" name="Subtitle 2">
            <a:extLst>
              <a:ext uri="{FF2B5EF4-FFF2-40B4-BE49-F238E27FC236}">
                <a16:creationId xmlns:a16="http://schemas.microsoft.com/office/drawing/2014/main" id="{D12E24D7-C3E4-42F9-A354-784C76D73425}"/>
              </a:ext>
            </a:extLst>
          </p:cNvPr>
          <p:cNvSpPr>
            <a:spLocks noGrp="1"/>
          </p:cNvSpPr>
          <p:nvPr>
            <p:ph type="subTitle" idx="1"/>
          </p:nvPr>
        </p:nvSpPr>
        <p:spPr>
          <a:xfrm>
            <a:off x="914400" y="2781953"/>
            <a:ext cx="9448800" cy="548968"/>
          </a:xfrm>
        </p:spPr>
        <p:txBody>
          <a:bodyPr/>
          <a:lstStyle/>
          <a:p>
            <a:endParaRPr lang="en-US" dirty="0"/>
          </a:p>
          <a:p>
            <a:r>
              <a:rPr kumimoji="0" lang="en-US" sz="2800" b="0" i="0" u="none" strike="noStrike" kern="1200" cap="none" spc="0" normalizeH="0" baseline="0" noProof="0" dirty="0">
                <a:ln>
                  <a:noFill/>
                </a:ln>
                <a:solidFill>
                  <a:srgbClr val="595959"/>
                </a:solidFill>
                <a:effectLst/>
                <a:uLnTx/>
                <a:uFillTx/>
                <a:latin typeface="Verdana"/>
                <a:ea typeface="+mj-ea"/>
              </a:rPr>
              <a:t>Reconvene at 12:15 PM ET. There will be a 5 minute warning and a 60 second countdown as breakout rooms are closing</a:t>
            </a:r>
            <a:endParaRPr lang="en-US" dirty="0"/>
          </a:p>
          <a:p>
            <a:endParaRPr lang="en-US" dirty="0"/>
          </a:p>
        </p:txBody>
      </p:sp>
      <p:pic>
        <p:nvPicPr>
          <p:cNvPr id="4" name="Picture 3" descr="Half face clock on a wall">
            <a:extLst>
              <a:ext uri="{FF2B5EF4-FFF2-40B4-BE49-F238E27FC236}">
                <a16:creationId xmlns:a16="http://schemas.microsoft.com/office/drawing/2014/main" id="{485AF6E5-20A7-EC63-82C2-A5985183CAA8}"/>
              </a:ext>
            </a:extLst>
          </p:cNvPr>
          <p:cNvPicPr>
            <a:picLocks noChangeAspect="1"/>
          </p:cNvPicPr>
          <p:nvPr/>
        </p:nvPicPr>
        <p:blipFill>
          <a:blip r:embed="rId3"/>
          <a:stretch>
            <a:fillRect/>
          </a:stretch>
        </p:blipFill>
        <p:spPr>
          <a:xfrm>
            <a:off x="7872814" y="0"/>
            <a:ext cx="4224593" cy="3040117"/>
          </a:xfrm>
          <a:prstGeom prst="rect">
            <a:avLst/>
          </a:prstGeom>
        </p:spPr>
      </p:pic>
    </p:spTree>
    <p:extLst>
      <p:ext uri="{BB962C8B-B14F-4D97-AF65-F5344CB8AC3E}">
        <p14:creationId xmlns:p14="http://schemas.microsoft.com/office/powerpoint/2010/main" val="2947164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AEF1-E0AC-4115-A002-767D61B803CE}"/>
              </a:ext>
            </a:extLst>
          </p:cNvPr>
          <p:cNvSpPr>
            <a:spLocks noGrp="1"/>
          </p:cNvSpPr>
          <p:nvPr>
            <p:ph type="ctrTitle"/>
          </p:nvPr>
        </p:nvSpPr>
        <p:spPr/>
        <p:txBody>
          <a:bodyPr/>
          <a:lstStyle/>
          <a:p>
            <a:r>
              <a:rPr lang="en-US" dirty="0"/>
              <a:t>Meal and Screen Break</a:t>
            </a:r>
          </a:p>
        </p:txBody>
      </p:sp>
      <p:sp>
        <p:nvSpPr>
          <p:cNvPr id="3" name="Subtitle 2">
            <a:extLst>
              <a:ext uri="{FF2B5EF4-FFF2-40B4-BE49-F238E27FC236}">
                <a16:creationId xmlns:a16="http://schemas.microsoft.com/office/drawing/2014/main" id="{DCF4652E-A0AF-4E33-8DA1-3093989BA001}"/>
              </a:ext>
            </a:extLst>
          </p:cNvPr>
          <p:cNvSpPr>
            <a:spLocks noGrp="1"/>
          </p:cNvSpPr>
          <p:nvPr>
            <p:ph type="subTitle" idx="1"/>
          </p:nvPr>
        </p:nvSpPr>
        <p:spPr/>
        <p:txBody>
          <a:bodyPr/>
          <a:lstStyle/>
          <a:p>
            <a:r>
              <a:rPr lang="en-US" dirty="0"/>
              <a:t>Please turn off video and mute</a:t>
            </a:r>
          </a:p>
          <a:p>
            <a:endParaRPr lang="en-US" dirty="0"/>
          </a:p>
          <a:p>
            <a:r>
              <a:rPr lang="en-US" dirty="0"/>
              <a:t>Return promptly at 1:15 PM ET!</a:t>
            </a:r>
          </a:p>
        </p:txBody>
      </p:sp>
      <p:pic>
        <p:nvPicPr>
          <p:cNvPr id="4" name="Picture 3" descr="Laptop and a notebook on a table">
            <a:extLst>
              <a:ext uri="{FF2B5EF4-FFF2-40B4-BE49-F238E27FC236}">
                <a16:creationId xmlns:a16="http://schemas.microsoft.com/office/drawing/2014/main" id="{CE2933C9-D67A-9213-BC2E-B6892238F39A}"/>
              </a:ext>
            </a:extLst>
          </p:cNvPr>
          <p:cNvPicPr>
            <a:picLocks noChangeAspect="1"/>
          </p:cNvPicPr>
          <p:nvPr/>
        </p:nvPicPr>
        <p:blipFill>
          <a:blip r:embed="rId3"/>
          <a:stretch>
            <a:fillRect/>
          </a:stretch>
        </p:blipFill>
        <p:spPr>
          <a:xfrm>
            <a:off x="7668909" y="3184635"/>
            <a:ext cx="4348357" cy="2898904"/>
          </a:xfrm>
          <a:prstGeom prst="rect">
            <a:avLst/>
          </a:prstGeom>
        </p:spPr>
      </p:pic>
    </p:spTree>
    <p:extLst>
      <p:ext uri="{BB962C8B-B14F-4D97-AF65-F5344CB8AC3E}">
        <p14:creationId xmlns:p14="http://schemas.microsoft.com/office/powerpoint/2010/main" val="324095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64523"/>
            <a:ext cx="7772400" cy="1470025"/>
          </a:xfrm>
        </p:spPr>
        <p:txBody>
          <a:bodyPr/>
          <a:lstStyle/>
          <a:p>
            <a:r>
              <a:rPr lang="en-US" dirty="0"/>
              <a:t>Meal and Screen Break:</a:t>
            </a:r>
            <a:br>
              <a:rPr lang="en-US" dirty="0"/>
            </a:br>
            <a:r>
              <a:rPr lang="en-US" dirty="0"/>
              <a:t>Wellness Activities</a:t>
            </a:r>
          </a:p>
        </p:txBody>
      </p:sp>
      <p:sp>
        <p:nvSpPr>
          <p:cNvPr id="3" name="Subtitle 2"/>
          <p:cNvSpPr>
            <a:spLocks noGrp="1"/>
          </p:cNvSpPr>
          <p:nvPr>
            <p:ph type="subTitle" idx="1"/>
          </p:nvPr>
        </p:nvSpPr>
        <p:spPr>
          <a:xfrm>
            <a:off x="2209800" y="2388433"/>
            <a:ext cx="7622458" cy="548968"/>
          </a:xfrm>
        </p:spPr>
        <p:txBody>
          <a:bodyPr/>
          <a:lstStyle/>
          <a:p>
            <a:r>
              <a:rPr lang="en-US" dirty="0"/>
              <a:t>Take a moment to refresh. </a:t>
            </a:r>
          </a:p>
        </p:txBody>
      </p:sp>
      <p:pic>
        <p:nvPicPr>
          <p:cNvPr id="9" name="Picture 8" descr="A collection of icons of people sitting in yoga poses&#10;&#10;Description automatically generated">
            <a:extLst>
              <a:ext uri="{FF2B5EF4-FFF2-40B4-BE49-F238E27FC236}">
                <a16:creationId xmlns:a16="http://schemas.microsoft.com/office/drawing/2014/main" id="{9BFB7F8A-0ED8-28EE-394E-F572086BAF68}"/>
              </a:ext>
            </a:extLst>
          </p:cNvPr>
          <p:cNvPicPr>
            <a:picLocks noChangeAspect="1"/>
          </p:cNvPicPr>
          <p:nvPr/>
        </p:nvPicPr>
        <p:blipFill rotWithShape="1">
          <a:blip r:embed="rId3"/>
          <a:srcRect l="43619" t="76778" r="4166" b="6031"/>
          <a:stretch/>
        </p:blipFill>
        <p:spPr>
          <a:xfrm>
            <a:off x="2286101" y="3591025"/>
            <a:ext cx="7822998" cy="2083215"/>
          </a:xfrm>
          <a:prstGeom prst="rect">
            <a:avLst/>
          </a:prstGeom>
        </p:spPr>
      </p:pic>
    </p:spTree>
    <p:extLst>
      <p:ext uri="{BB962C8B-B14F-4D97-AF65-F5344CB8AC3E}">
        <p14:creationId xmlns:p14="http://schemas.microsoft.com/office/powerpoint/2010/main" val="1986641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Yoga</a:t>
            </a:r>
            <a:endParaRPr lang="en-US" dirty="0">
              <a:solidFill>
                <a:srgbClr val="00539E"/>
              </a:solidFill>
            </a:endParaRPr>
          </a:p>
        </p:txBody>
      </p:sp>
      <p:sp>
        <p:nvSpPr>
          <p:cNvPr id="3" name="Content Placeholder 2"/>
          <p:cNvSpPr>
            <a:spLocks noGrp="1"/>
          </p:cNvSpPr>
          <p:nvPr>
            <p:ph idx="1"/>
          </p:nvPr>
        </p:nvSpPr>
        <p:spPr>
          <a:xfrm>
            <a:off x="2219633" y="1166019"/>
            <a:ext cx="7752735" cy="4525963"/>
          </a:xfrm>
        </p:spPr>
        <p:txBody>
          <a:bodyPr/>
          <a:lstStyle/>
          <a:p>
            <a:pPr marL="0" indent="0">
              <a:buNone/>
            </a:pPr>
            <a:r>
              <a:rPr lang="en-US" dirty="0"/>
              <a:t>3 Exercises to do right from your seat!</a:t>
            </a:r>
          </a:p>
          <a:p>
            <a:pPr marL="514350" indent="-514350">
              <a:buFont typeface="+mj-lt"/>
              <a:buAutoNum type="arabicPeriod"/>
            </a:pPr>
            <a:r>
              <a:rPr lang="en-US" sz="2400" dirty="0"/>
              <a:t>Extend both arms above head, clasp hands, lean side to side</a:t>
            </a:r>
          </a:p>
          <a:p>
            <a:pPr marL="514350" indent="-514350">
              <a:buFont typeface="+mj-lt"/>
              <a:buAutoNum type="arabicPeriod"/>
            </a:pPr>
            <a:r>
              <a:rPr lang="en-US" sz="2400" dirty="0"/>
              <a:t>Ankle over opposite leg, lean forward</a:t>
            </a:r>
          </a:p>
          <a:p>
            <a:pPr marL="914400" lvl="1" indent="-514350">
              <a:buFont typeface="+mj-lt"/>
              <a:buAutoNum type="arabicPeriod"/>
            </a:pPr>
            <a:r>
              <a:rPr lang="en-US" sz="2400" dirty="0"/>
              <a:t>Repeat on both sides</a:t>
            </a:r>
          </a:p>
          <a:p>
            <a:pPr marL="514350" indent="-514350">
              <a:buFont typeface="+mj-lt"/>
              <a:buAutoNum type="arabicPeriod"/>
            </a:pPr>
            <a:r>
              <a:rPr lang="en-US" sz="2400" dirty="0"/>
              <a:t>Extend one arm forward, pull fingers back other hand</a:t>
            </a:r>
          </a:p>
        </p:txBody>
      </p:sp>
      <p:pic>
        <p:nvPicPr>
          <p:cNvPr id="7" name="Picture 6" descr="A set of icons of people sitting in yoga poses&#10;&#10;Description automatically generated">
            <a:extLst>
              <a:ext uri="{FF2B5EF4-FFF2-40B4-BE49-F238E27FC236}">
                <a16:creationId xmlns:a16="http://schemas.microsoft.com/office/drawing/2014/main" id="{26BF8259-4349-ADE0-C757-D0F3FAED217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363" b="67887" l="81143" r="99844">
                        <a14:foregroundMark x1="85143" y1="55620" x2="91844" y2="55556"/>
                        <a14:foregroundMark x1="91844" y1="55556" x2="93610" y2="63905"/>
                        <a14:foregroundMark x1="93610" y1="63905" x2="88364" y2="69685"/>
                        <a14:foregroundMark x1="88364" y1="69685" x2="82442" y2="67887"/>
                        <a14:foregroundMark x1="82442" y1="67887" x2="83688" y2="58382"/>
                        <a14:foregroundMark x1="83688" y1="58382" x2="85818" y2="55556"/>
                        <a14:foregroundMark x1="86649" y1="61336" x2="86805" y2="61529"/>
                        <a14:foregroundMark x1="90182" y1="62171" x2="89195" y2="61785"/>
                        <a14:foregroundMark x1="86649" y1="64226" x2="81143" y2="67116"/>
                        <a14:foregroundMark x1="81143" y1="67116" x2="87377" y2="67437"/>
                        <a14:foregroundMark x1="87377" y1="67437" x2="86182" y2="63520"/>
                        <a14:foregroundMark x1="99844" y1="67180" x2="99844" y2="67180"/>
                      </a14:backgroundRemoval>
                    </a14:imgEffect>
                  </a14:imgLayer>
                </a14:imgProps>
              </a:ext>
            </a:extLst>
          </a:blip>
          <a:srcRect l="81029" t="54008" r="4282" b="30633"/>
          <a:stretch/>
        </p:blipFill>
        <p:spPr>
          <a:xfrm>
            <a:off x="5133670" y="4638488"/>
            <a:ext cx="1924660" cy="1627699"/>
          </a:xfrm>
          <a:prstGeom prst="rect">
            <a:avLst/>
          </a:prstGeom>
        </p:spPr>
      </p:pic>
    </p:spTree>
    <p:extLst>
      <p:ext uri="{BB962C8B-B14F-4D97-AF65-F5344CB8AC3E}">
        <p14:creationId xmlns:p14="http://schemas.microsoft.com/office/powerpoint/2010/main" val="162051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BD91-3436-4791-93DD-66448E4EB3BF}"/>
              </a:ext>
            </a:extLst>
          </p:cNvPr>
          <p:cNvSpPr>
            <a:spLocks noGrp="1"/>
          </p:cNvSpPr>
          <p:nvPr>
            <p:ph type="ctrTitle"/>
          </p:nvPr>
        </p:nvSpPr>
        <p:spPr>
          <a:xfrm>
            <a:off x="914400" y="889932"/>
            <a:ext cx="10363200" cy="1470025"/>
          </a:xfrm>
        </p:spPr>
        <p:txBody>
          <a:bodyPr/>
          <a:lstStyle/>
          <a:p>
            <a:r>
              <a:rPr lang="en-US" b="1" dirty="0"/>
              <a:t>Leading EDI Professional Development at Your School of Pharmacy </a:t>
            </a:r>
          </a:p>
        </p:txBody>
      </p:sp>
      <p:sp>
        <p:nvSpPr>
          <p:cNvPr id="3" name="Subtitle 2">
            <a:extLst>
              <a:ext uri="{FF2B5EF4-FFF2-40B4-BE49-F238E27FC236}">
                <a16:creationId xmlns:a16="http://schemas.microsoft.com/office/drawing/2014/main" id="{36176BCB-8E5F-4A51-B990-51C5B329E22E}"/>
              </a:ext>
            </a:extLst>
          </p:cNvPr>
          <p:cNvSpPr>
            <a:spLocks noGrp="1"/>
          </p:cNvSpPr>
          <p:nvPr>
            <p:ph type="subTitle" idx="1"/>
          </p:nvPr>
        </p:nvSpPr>
        <p:spPr>
          <a:xfrm>
            <a:off x="914400" y="4633465"/>
            <a:ext cx="9448800" cy="548968"/>
          </a:xfrm>
        </p:spPr>
        <p:txBody>
          <a:bodyPr/>
          <a:lstStyle/>
          <a:p>
            <a:r>
              <a:rPr lang="en-US" b="1" i="0" dirty="0"/>
              <a:t>Sally Arif</a:t>
            </a:r>
            <a:r>
              <a:rPr lang="en-US" dirty="0"/>
              <a:t>, </a:t>
            </a:r>
            <a:r>
              <a:rPr lang="en-US" sz="2000" dirty="0"/>
              <a:t>Midwestern University </a:t>
            </a:r>
          </a:p>
          <a:p>
            <a:r>
              <a:rPr lang="en-US" b="1" i="0" dirty="0"/>
              <a:t>Lisa Imhoff</a:t>
            </a:r>
            <a:r>
              <a:rPr lang="en-US" sz="2400" dirty="0"/>
              <a:t>, </a:t>
            </a:r>
            <a:r>
              <a:rPr lang="en-US" sz="2000" dirty="0"/>
              <a:t>University of Wisconsin–Madison</a:t>
            </a:r>
          </a:p>
          <a:p>
            <a:r>
              <a:rPr lang="en-US" b="1" i="0" dirty="0"/>
              <a:t>Tonia </a:t>
            </a:r>
            <a:r>
              <a:rPr lang="en-US" b="1" i="0" dirty="0" err="1"/>
              <a:t>Guida</a:t>
            </a:r>
            <a:r>
              <a:rPr lang="en-US" dirty="0"/>
              <a:t>, </a:t>
            </a:r>
            <a:r>
              <a:rPr lang="en-US" sz="2000" dirty="0"/>
              <a:t>The University of Texas at Austin </a:t>
            </a:r>
          </a:p>
          <a:p>
            <a:endParaRPr lang="en-US" sz="2000" dirty="0"/>
          </a:p>
          <a:p>
            <a:endParaRPr lang="en-US" sz="2000" dirty="0"/>
          </a:p>
          <a:p>
            <a:endParaRPr lang="en-US" dirty="0"/>
          </a:p>
        </p:txBody>
      </p:sp>
      <p:graphicFrame>
        <p:nvGraphicFramePr>
          <p:cNvPr id="4" name="Diagram 3">
            <a:extLst>
              <a:ext uri="{FF2B5EF4-FFF2-40B4-BE49-F238E27FC236}">
                <a16:creationId xmlns:a16="http://schemas.microsoft.com/office/drawing/2014/main" id="{65492130-F776-C1BF-4FB8-D5763033C597}"/>
              </a:ext>
            </a:extLst>
          </p:cNvPr>
          <p:cNvGraphicFramePr/>
          <p:nvPr>
            <p:extLst>
              <p:ext uri="{D42A27DB-BD31-4B8C-83A1-F6EECF244321}">
                <p14:modId xmlns:p14="http://schemas.microsoft.com/office/powerpoint/2010/main" val="1556251858"/>
              </p:ext>
            </p:extLst>
          </p:nvPr>
        </p:nvGraphicFramePr>
        <p:xfrm>
          <a:off x="1232338" y="2165305"/>
          <a:ext cx="8324193" cy="301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225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AEF1-E0AC-4115-A002-767D61B803CE}"/>
              </a:ext>
            </a:extLst>
          </p:cNvPr>
          <p:cNvSpPr>
            <a:spLocks noGrp="1"/>
          </p:cNvSpPr>
          <p:nvPr>
            <p:ph type="ctrTitle"/>
          </p:nvPr>
        </p:nvSpPr>
        <p:spPr/>
        <p:txBody>
          <a:bodyPr/>
          <a:lstStyle/>
          <a:p>
            <a:r>
              <a:rPr lang="en-US" dirty="0"/>
              <a:t>Screen Break</a:t>
            </a:r>
          </a:p>
        </p:txBody>
      </p:sp>
      <p:sp>
        <p:nvSpPr>
          <p:cNvPr id="3" name="Subtitle 2">
            <a:extLst>
              <a:ext uri="{FF2B5EF4-FFF2-40B4-BE49-F238E27FC236}">
                <a16:creationId xmlns:a16="http://schemas.microsoft.com/office/drawing/2014/main" id="{DCF4652E-A0AF-4E33-8DA1-3093989BA001}"/>
              </a:ext>
            </a:extLst>
          </p:cNvPr>
          <p:cNvSpPr>
            <a:spLocks noGrp="1"/>
          </p:cNvSpPr>
          <p:nvPr>
            <p:ph type="subTitle" idx="1"/>
          </p:nvPr>
        </p:nvSpPr>
        <p:spPr/>
        <p:txBody>
          <a:bodyPr/>
          <a:lstStyle/>
          <a:p>
            <a:r>
              <a:rPr lang="en-US" dirty="0"/>
              <a:t>Please turn off video and mute</a:t>
            </a:r>
          </a:p>
          <a:p>
            <a:endParaRPr lang="en-US" dirty="0"/>
          </a:p>
          <a:p>
            <a:r>
              <a:rPr lang="en-US" dirty="0"/>
              <a:t>Return promptly at 2:45 PM ET!</a:t>
            </a:r>
          </a:p>
        </p:txBody>
      </p:sp>
    </p:spTree>
    <p:extLst>
      <p:ext uri="{BB962C8B-B14F-4D97-AF65-F5344CB8AC3E}">
        <p14:creationId xmlns:p14="http://schemas.microsoft.com/office/powerpoint/2010/main" val="598959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64523"/>
            <a:ext cx="7772400" cy="1470025"/>
          </a:xfrm>
        </p:spPr>
        <p:txBody>
          <a:bodyPr/>
          <a:lstStyle/>
          <a:p>
            <a:r>
              <a:rPr lang="en-US" dirty="0"/>
              <a:t>Screen Break:</a:t>
            </a:r>
            <a:br>
              <a:rPr lang="en-US" dirty="0"/>
            </a:br>
            <a:r>
              <a:rPr lang="en-US" dirty="0"/>
              <a:t>Wellness Activities</a:t>
            </a:r>
          </a:p>
        </p:txBody>
      </p:sp>
      <p:sp>
        <p:nvSpPr>
          <p:cNvPr id="3" name="Subtitle 2"/>
          <p:cNvSpPr>
            <a:spLocks noGrp="1"/>
          </p:cNvSpPr>
          <p:nvPr>
            <p:ph type="subTitle" idx="1"/>
          </p:nvPr>
        </p:nvSpPr>
        <p:spPr>
          <a:xfrm>
            <a:off x="2209800" y="2388433"/>
            <a:ext cx="7622458" cy="548968"/>
          </a:xfrm>
        </p:spPr>
        <p:txBody>
          <a:bodyPr/>
          <a:lstStyle/>
          <a:p>
            <a:r>
              <a:rPr lang="en-US" dirty="0"/>
              <a:t>Take a moment to refresh. </a:t>
            </a:r>
          </a:p>
        </p:txBody>
      </p:sp>
      <p:pic>
        <p:nvPicPr>
          <p:cNvPr id="9" name="Picture 8" descr="A collection of icons of people sitting in yoga poses&#10;&#10;Description automatically generated">
            <a:extLst>
              <a:ext uri="{FF2B5EF4-FFF2-40B4-BE49-F238E27FC236}">
                <a16:creationId xmlns:a16="http://schemas.microsoft.com/office/drawing/2014/main" id="{9BFB7F8A-0ED8-28EE-394E-F572086BAF68}"/>
              </a:ext>
            </a:extLst>
          </p:cNvPr>
          <p:cNvPicPr>
            <a:picLocks noChangeAspect="1"/>
          </p:cNvPicPr>
          <p:nvPr/>
        </p:nvPicPr>
        <p:blipFill rotWithShape="1">
          <a:blip r:embed="rId3"/>
          <a:srcRect l="43619" t="76778" r="4166" b="6031"/>
          <a:stretch/>
        </p:blipFill>
        <p:spPr>
          <a:xfrm>
            <a:off x="2286101" y="3591025"/>
            <a:ext cx="7822998" cy="2083215"/>
          </a:xfrm>
          <a:prstGeom prst="rect">
            <a:avLst/>
          </a:prstGeom>
        </p:spPr>
      </p:pic>
    </p:spTree>
    <p:extLst>
      <p:ext uri="{BB962C8B-B14F-4D97-AF65-F5344CB8AC3E}">
        <p14:creationId xmlns:p14="http://schemas.microsoft.com/office/powerpoint/2010/main" val="2337768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39E"/>
                </a:solidFill>
              </a:rPr>
              <a:t>Box Breathing</a:t>
            </a:r>
          </a:p>
        </p:txBody>
      </p:sp>
      <p:sp>
        <p:nvSpPr>
          <p:cNvPr id="3" name="Content Placeholder 2"/>
          <p:cNvSpPr>
            <a:spLocks noGrp="1"/>
          </p:cNvSpPr>
          <p:nvPr>
            <p:ph idx="1"/>
          </p:nvPr>
        </p:nvSpPr>
        <p:spPr>
          <a:xfrm>
            <a:off x="2219633" y="1422113"/>
            <a:ext cx="7752735" cy="4525963"/>
          </a:xfrm>
        </p:spPr>
        <p:txBody>
          <a:bodyPr/>
          <a:lstStyle/>
          <a:p>
            <a:pPr marL="0" indent="0">
              <a:buNone/>
            </a:pPr>
            <a:r>
              <a:rPr lang="en-US" dirty="0"/>
              <a:t>Deep breathing technique on counts of four.</a:t>
            </a:r>
          </a:p>
          <a:p>
            <a:r>
              <a:rPr lang="en-US" sz="2400" dirty="0"/>
              <a:t>Breathe In for 4</a:t>
            </a:r>
          </a:p>
          <a:p>
            <a:r>
              <a:rPr lang="en-US" sz="2400" dirty="0"/>
              <a:t>Hold for 4</a:t>
            </a:r>
          </a:p>
          <a:p>
            <a:r>
              <a:rPr lang="en-US" sz="2400" dirty="0"/>
              <a:t>Out for 4</a:t>
            </a:r>
          </a:p>
          <a:p>
            <a:r>
              <a:rPr lang="en-US" sz="2400" dirty="0"/>
              <a:t>Hold for 4</a:t>
            </a:r>
          </a:p>
          <a:p>
            <a:r>
              <a:rPr lang="en-US" sz="2400" dirty="0"/>
              <a:t>Repeat</a:t>
            </a:r>
          </a:p>
        </p:txBody>
      </p:sp>
      <p:pic>
        <p:nvPicPr>
          <p:cNvPr id="8" name="Picture 7" descr="A collection of icons of people sitting in yoga poses&#10;&#10;Description automatically generated">
            <a:extLst>
              <a:ext uri="{FF2B5EF4-FFF2-40B4-BE49-F238E27FC236}">
                <a16:creationId xmlns:a16="http://schemas.microsoft.com/office/drawing/2014/main" id="{BC2EAAC6-DA6A-4B6E-DFF4-FD58BBAB7650}"/>
              </a:ext>
            </a:extLst>
          </p:cNvPr>
          <p:cNvPicPr>
            <a:picLocks noChangeAspect="1"/>
          </p:cNvPicPr>
          <p:nvPr/>
        </p:nvPicPr>
        <p:blipFill rotWithShape="1">
          <a:blip r:embed="rId3"/>
          <a:srcRect l="62479" t="30184" r="24115" b="54199"/>
          <a:stretch/>
        </p:blipFill>
        <p:spPr>
          <a:xfrm>
            <a:off x="5970089" y="2588776"/>
            <a:ext cx="3315910" cy="3124202"/>
          </a:xfrm>
          <a:prstGeom prst="rect">
            <a:avLst/>
          </a:prstGeom>
        </p:spPr>
      </p:pic>
    </p:spTree>
    <p:extLst>
      <p:ext uri="{BB962C8B-B14F-4D97-AF65-F5344CB8AC3E}">
        <p14:creationId xmlns:p14="http://schemas.microsoft.com/office/powerpoint/2010/main" val="2929548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39E"/>
                </a:solidFill>
              </a:rPr>
              <a:t>Idea 8 Instructions</a:t>
            </a:r>
          </a:p>
        </p:txBody>
      </p:sp>
      <p:sp>
        <p:nvSpPr>
          <p:cNvPr id="3" name="Content Placeholder 2"/>
          <p:cNvSpPr>
            <a:spLocks noGrp="1"/>
          </p:cNvSpPr>
          <p:nvPr>
            <p:ph idx="1"/>
          </p:nvPr>
        </p:nvSpPr>
        <p:spPr>
          <a:xfrm>
            <a:off x="291690" y="1642268"/>
            <a:ext cx="11747910" cy="4758532"/>
          </a:xfrm>
        </p:spPr>
        <p:txBody>
          <a:bodyPr/>
          <a:lstStyle/>
          <a:p>
            <a:pPr marL="0" indent="0">
              <a:buNone/>
            </a:pPr>
            <a:r>
              <a:rPr lang="en-US" b="1" dirty="0"/>
              <a:t>Generate a lot of professional development ideas in a short amount of time.  Eight ideas in 8 minutes!</a:t>
            </a:r>
          </a:p>
          <a:p>
            <a:r>
              <a:rPr lang="en-US" sz="2400" dirty="0"/>
              <a:t>Get a full sheet of paper and along left number 1-8 (space it out)</a:t>
            </a:r>
          </a:p>
          <a:p>
            <a:r>
              <a:rPr lang="en-US" sz="2400" dirty="0"/>
              <a:t>You have 1 minute to flush out 1 idea! Keep thinking and writing for the whole minute about that idea</a:t>
            </a:r>
          </a:p>
          <a:p>
            <a:r>
              <a:rPr lang="en-US" sz="2400" dirty="0"/>
              <a:t>A verbal cue will be provided when time is up and you move to the next number to repeat for another min, etc. x 8 minutes</a:t>
            </a:r>
          </a:p>
          <a:p>
            <a:pPr marL="457200" lvl="1" indent="0">
              <a:buNone/>
            </a:pPr>
            <a:endParaRPr lang="en-US" dirty="0"/>
          </a:p>
        </p:txBody>
      </p:sp>
    </p:spTree>
    <p:extLst>
      <p:ext uri="{BB962C8B-B14F-4D97-AF65-F5344CB8AC3E}">
        <p14:creationId xmlns:p14="http://schemas.microsoft.com/office/powerpoint/2010/main" val="1368242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5C06-46CE-49A0-9916-916770F98FAB}"/>
              </a:ext>
            </a:extLst>
          </p:cNvPr>
          <p:cNvSpPr>
            <a:spLocks noGrp="1"/>
          </p:cNvSpPr>
          <p:nvPr>
            <p:ph type="ctrTitle"/>
          </p:nvPr>
        </p:nvSpPr>
        <p:spPr>
          <a:xfrm>
            <a:off x="818147" y="2389863"/>
            <a:ext cx="10363200" cy="1470025"/>
          </a:xfrm>
        </p:spPr>
        <p:txBody>
          <a:bodyPr/>
          <a:lstStyle/>
          <a:p>
            <a:r>
              <a:rPr lang="en-US" dirty="0"/>
              <a:t>Mixed Team Time #3</a:t>
            </a:r>
            <a:br>
              <a:rPr lang="en-US" dirty="0"/>
            </a:br>
            <a:br>
              <a:rPr lang="en-US" dirty="0"/>
            </a:br>
            <a:endParaRPr lang="en-US" sz="3600" dirty="0"/>
          </a:p>
        </p:txBody>
      </p:sp>
      <p:pic>
        <p:nvPicPr>
          <p:cNvPr id="3" name="Picture 2" descr="Half face clock on a wall">
            <a:extLst>
              <a:ext uri="{FF2B5EF4-FFF2-40B4-BE49-F238E27FC236}">
                <a16:creationId xmlns:a16="http://schemas.microsoft.com/office/drawing/2014/main" id="{F8DEFBD4-D068-FBD7-9C12-BC47DD17B6AE}"/>
              </a:ext>
            </a:extLst>
          </p:cNvPr>
          <p:cNvPicPr>
            <a:picLocks noChangeAspect="1"/>
          </p:cNvPicPr>
          <p:nvPr/>
        </p:nvPicPr>
        <p:blipFill>
          <a:blip r:embed="rId3"/>
          <a:stretch>
            <a:fillRect/>
          </a:stretch>
        </p:blipFill>
        <p:spPr>
          <a:xfrm>
            <a:off x="7872814" y="0"/>
            <a:ext cx="4224593" cy="3040117"/>
          </a:xfrm>
          <a:prstGeom prst="rect">
            <a:avLst/>
          </a:prstGeom>
        </p:spPr>
      </p:pic>
      <p:sp>
        <p:nvSpPr>
          <p:cNvPr id="5" name="TextBox 4">
            <a:extLst>
              <a:ext uri="{FF2B5EF4-FFF2-40B4-BE49-F238E27FC236}">
                <a16:creationId xmlns:a16="http://schemas.microsoft.com/office/drawing/2014/main" id="{E81CA2D9-0B16-30FB-503E-71CEADA21CE6}"/>
              </a:ext>
            </a:extLst>
          </p:cNvPr>
          <p:cNvSpPr txBox="1"/>
          <p:nvPr/>
        </p:nvSpPr>
        <p:spPr>
          <a:xfrm>
            <a:off x="818147" y="3398223"/>
            <a:ext cx="9334846"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595959"/>
                </a:solidFill>
                <a:effectLst/>
                <a:uLnTx/>
                <a:uFillTx/>
                <a:latin typeface="Verdana"/>
                <a:ea typeface="+mj-ea"/>
              </a:rPr>
              <a:t>Reconvene at </a:t>
            </a:r>
            <a:r>
              <a:rPr lang="en-US" sz="2800" dirty="0">
                <a:solidFill>
                  <a:srgbClr val="595959"/>
                </a:solidFill>
                <a:latin typeface="Verdana"/>
                <a:ea typeface="+mj-ea"/>
              </a:rPr>
              <a:t>3</a:t>
            </a:r>
            <a:r>
              <a:rPr kumimoji="0" lang="en-US" sz="2800" b="0" i="0" u="none" strike="noStrike" kern="1200" cap="none" spc="0" normalizeH="0" baseline="0" noProof="0" dirty="0">
                <a:ln>
                  <a:noFill/>
                </a:ln>
                <a:solidFill>
                  <a:srgbClr val="595959"/>
                </a:solidFill>
                <a:effectLst/>
                <a:uLnTx/>
                <a:uFillTx/>
                <a:latin typeface="Verdana"/>
                <a:ea typeface="+mj-ea"/>
              </a:rPr>
              <a:t>:30 PM ET. There will be a 5 minute warning and a 60 second countdown as breakout rooms are closing</a:t>
            </a:r>
            <a:endParaRPr lang="en-US" sz="2800" dirty="0"/>
          </a:p>
        </p:txBody>
      </p:sp>
    </p:spTree>
    <p:extLst>
      <p:ext uri="{BB962C8B-B14F-4D97-AF65-F5344CB8AC3E}">
        <p14:creationId xmlns:p14="http://schemas.microsoft.com/office/powerpoint/2010/main" val="287375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B628-4D2C-4B82-ACF5-C24CA55DC4FD}"/>
              </a:ext>
            </a:extLst>
          </p:cNvPr>
          <p:cNvSpPr>
            <a:spLocks noGrp="1"/>
          </p:cNvSpPr>
          <p:nvPr>
            <p:ph type="title"/>
          </p:nvPr>
        </p:nvSpPr>
        <p:spPr/>
        <p:txBody>
          <a:bodyPr/>
          <a:lstStyle/>
          <a:p>
            <a:r>
              <a:rPr lang="en-US" dirty="0"/>
              <a:t>Technical Housekeeping</a:t>
            </a:r>
          </a:p>
        </p:txBody>
      </p:sp>
      <p:sp>
        <p:nvSpPr>
          <p:cNvPr id="3" name="Content Placeholder 2">
            <a:extLst>
              <a:ext uri="{FF2B5EF4-FFF2-40B4-BE49-F238E27FC236}">
                <a16:creationId xmlns:a16="http://schemas.microsoft.com/office/drawing/2014/main" id="{0638139E-E499-40CB-80E9-213B29867628}"/>
              </a:ext>
            </a:extLst>
          </p:cNvPr>
          <p:cNvSpPr>
            <a:spLocks noGrp="1"/>
          </p:cNvSpPr>
          <p:nvPr>
            <p:ph idx="1"/>
          </p:nvPr>
        </p:nvSpPr>
        <p:spPr>
          <a:xfrm>
            <a:off x="799749" y="1166018"/>
            <a:ext cx="10336980" cy="5282908"/>
          </a:xfrm>
        </p:spPr>
        <p:txBody>
          <a:bodyPr>
            <a:normAutofit fontScale="92500" lnSpcReduction="20000"/>
          </a:bodyPr>
          <a:lstStyle/>
          <a:p>
            <a:r>
              <a:rPr lang="en-US" dirty="0">
                <a:latin typeface="Verdana" panose="020B0604030504040204" pitchFamily="34" charset="0"/>
                <a:ea typeface="Verdana" panose="020B0604030504040204" pitchFamily="34" charset="0"/>
              </a:rPr>
              <a:t>Closed captions are available in all sessions except breakouts. </a:t>
            </a:r>
            <a:endParaRPr lang="en-US" dirty="0">
              <a:highlight>
                <a:srgbClr val="FFFF00"/>
              </a:highlight>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The recordings and caption transcripts will be available on the Institute webpage in February.</a:t>
            </a:r>
            <a:endParaRPr lang="en-US" dirty="0">
              <a:highlight>
                <a:srgbClr val="FFFF00"/>
              </a:highlight>
              <a:latin typeface="Verdana" panose="020B0604030504040204" pitchFamily="34" charset="0"/>
              <a:ea typeface="Verdana" panose="020B0604030504040204" pitchFamily="34" charset="0"/>
            </a:endParaRPr>
          </a:p>
          <a:p>
            <a:r>
              <a:rPr lang="en-US" dirty="0">
                <a:solidFill>
                  <a:srgbClr val="444141"/>
                </a:solidFill>
                <a:latin typeface="Verdana" panose="020B0604030504040204" pitchFamily="34" charset="0"/>
                <a:ea typeface="Verdana" panose="020B0604030504040204" pitchFamily="34" charset="0"/>
              </a:rPr>
              <a:t>Continuing Education credits will be provided after most sessions.  </a:t>
            </a:r>
          </a:p>
          <a:p>
            <a:pPr lvl="1"/>
            <a:r>
              <a:rPr lang="en-US" b="0" i="0" dirty="0">
                <a:solidFill>
                  <a:srgbClr val="444141"/>
                </a:solidFill>
                <a:effectLst/>
                <a:latin typeface="Verdana" panose="020B0604030504040204" pitchFamily="34" charset="0"/>
                <a:ea typeface="Verdana" panose="020B0604030504040204" pitchFamily="34" charset="0"/>
              </a:rPr>
              <a:t>You must </a:t>
            </a:r>
            <a:r>
              <a:rPr lang="en-US" dirty="0">
                <a:solidFill>
                  <a:srgbClr val="444141"/>
                </a:solidFill>
                <a:latin typeface="Verdana" panose="020B0604030504040204" pitchFamily="34" charset="0"/>
                <a:ea typeface="Verdana" panose="020B0604030504040204" pitchFamily="34" charset="0"/>
              </a:rPr>
              <a:t>attend live to receive the credits</a:t>
            </a:r>
          </a:p>
          <a:p>
            <a:pPr lvl="1"/>
            <a:r>
              <a:rPr lang="en-US" b="0" i="0" dirty="0">
                <a:solidFill>
                  <a:srgbClr val="444141"/>
                </a:solidFill>
                <a:effectLst/>
                <a:latin typeface="Verdana" panose="020B0604030504040204" pitchFamily="34" charset="0"/>
                <a:ea typeface="Verdana" panose="020B0604030504040204" pitchFamily="34" charset="0"/>
              </a:rPr>
              <a:t>The speakers will share an access code and you will receive an email after the Institute from AACP/Dorothy Novilus with further instructions.</a:t>
            </a:r>
          </a:p>
          <a:p>
            <a:endParaRPr lang="en-US" dirty="0"/>
          </a:p>
        </p:txBody>
      </p:sp>
    </p:spTree>
    <p:extLst>
      <p:ext uri="{BB962C8B-B14F-4D97-AF65-F5344CB8AC3E}">
        <p14:creationId xmlns:p14="http://schemas.microsoft.com/office/powerpoint/2010/main" val="3605345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39E"/>
                </a:solidFill>
              </a:rPr>
              <a:t>Home Team Instructions</a:t>
            </a:r>
          </a:p>
        </p:txBody>
      </p:sp>
      <p:sp>
        <p:nvSpPr>
          <p:cNvPr id="3" name="Content Placeholder 2"/>
          <p:cNvSpPr>
            <a:spLocks noGrp="1"/>
          </p:cNvSpPr>
          <p:nvPr>
            <p:ph idx="1"/>
          </p:nvPr>
        </p:nvSpPr>
        <p:spPr>
          <a:xfrm>
            <a:off x="291690" y="1642268"/>
            <a:ext cx="11747910" cy="4758532"/>
          </a:xfrm>
        </p:spPr>
        <p:txBody>
          <a:bodyPr/>
          <a:lstStyle/>
          <a:p>
            <a:pPr marL="0" indent="0">
              <a:buNone/>
            </a:pPr>
            <a:r>
              <a:rPr lang="en-US" b="1" dirty="0"/>
              <a:t>Debrief with the team and begin to prioritize ideas</a:t>
            </a:r>
          </a:p>
          <a:p>
            <a:r>
              <a:rPr lang="en-US" sz="2400" dirty="0"/>
              <a:t>What is the most impactful thing you have learned today?</a:t>
            </a:r>
          </a:p>
          <a:p>
            <a:r>
              <a:rPr lang="en-US" sz="2400" dirty="0"/>
              <a:t>Identify top 3 ideas to implement at your school  </a:t>
            </a:r>
          </a:p>
          <a:p>
            <a:r>
              <a:rPr lang="en-US" sz="2400" dirty="0"/>
              <a:t>Brainstorm and prioritize top 3 ideas </a:t>
            </a:r>
          </a:p>
          <a:p>
            <a:r>
              <a:rPr lang="en-US" sz="2400" dirty="0"/>
              <a:t>Combine prioritized brainstorming list from these 2 days. Identify ideas to present during troika activity</a:t>
            </a:r>
          </a:p>
          <a:p>
            <a:r>
              <a:rPr lang="en-US" sz="2400" dirty="0"/>
              <a:t>Begin filling out action plan  </a:t>
            </a:r>
          </a:p>
          <a:p>
            <a:endParaRPr lang="en-US" sz="2400" dirty="0"/>
          </a:p>
          <a:p>
            <a:pPr marL="457200" lvl="1" indent="0">
              <a:buNone/>
            </a:pPr>
            <a:endParaRPr lang="en-US" dirty="0"/>
          </a:p>
        </p:txBody>
      </p:sp>
    </p:spTree>
    <p:extLst>
      <p:ext uri="{BB962C8B-B14F-4D97-AF65-F5344CB8AC3E}">
        <p14:creationId xmlns:p14="http://schemas.microsoft.com/office/powerpoint/2010/main" val="3045312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5C06-46CE-49A0-9916-916770F98FAB}"/>
              </a:ext>
            </a:extLst>
          </p:cNvPr>
          <p:cNvSpPr>
            <a:spLocks noGrp="1"/>
          </p:cNvSpPr>
          <p:nvPr>
            <p:ph type="ctrTitle"/>
          </p:nvPr>
        </p:nvSpPr>
        <p:spPr>
          <a:xfrm>
            <a:off x="1045028" y="1923089"/>
            <a:ext cx="10363200" cy="1470025"/>
          </a:xfrm>
        </p:spPr>
        <p:txBody>
          <a:bodyPr/>
          <a:lstStyle/>
          <a:p>
            <a:r>
              <a:rPr lang="en-US" dirty="0"/>
              <a:t>Home Team Time #2</a:t>
            </a:r>
            <a:br>
              <a:rPr lang="en-US" dirty="0"/>
            </a:br>
            <a:br>
              <a:rPr lang="en-US" dirty="0"/>
            </a:br>
            <a:endParaRPr lang="en-US" sz="3600" dirty="0"/>
          </a:p>
        </p:txBody>
      </p:sp>
      <p:sp>
        <p:nvSpPr>
          <p:cNvPr id="3" name="Subtitle 2">
            <a:extLst>
              <a:ext uri="{FF2B5EF4-FFF2-40B4-BE49-F238E27FC236}">
                <a16:creationId xmlns:a16="http://schemas.microsoft.com/office/drawing/2014/main" id="{D12E24D7-C3E4-42F9-A354-784C76D73425}"/>
              </a:ext>
            </a:extLst>
          </p:cNvPr>
          <p:cNvSpPr>
            <a:spLocks noGrp="1"/>
          </p:cNvSpPr>
          <p:nvPr>
            <p:ph type="subTitle" idx="1"/>
          </p:nvPr>
        </p:nvSpPr>
        <p:spPr>
          <a:xfrm>
            <a:off x="914400" y="3482361"/>
            <a:ext cx="9448800" cy="548968"/>
          </a:xfrm>
        </p:spPr>
        <p:txBody>
          <a:bodyPr/>
          <a:lstStyle/>
          <a:p>
            <a:r>
              <a:rPr kumimoji="0" lang="en-US" sz="2800" b="0" i="0" u="none" strike="noStrike" kern="1200" cap="none" spc="0" normalizeH="0" baseline="0" noProof="0" dirty="0">
                <a:ln>
                  <a:noFill/>
                </a:ln>
                <a:solidFill>
                  <a:srgbClr val="595959"/>
                </a:solidFill>
                <a:effectLst/>
                <a:uLnTx/>
                <a:uFillTx/>
                <a:latin typeface="Verdana"/>
                <a:ea typeface="+mj-ea"/>
              </a:rPr>
              <a:t>Reconvene at 4:45 PM ET. There will be a 5 minute warning and a 60 second countdown as breakout rooms are closing</a:t>
            </a:r>
            <a:endParaRPr lang="en-US" sz="2800" dirty="0"/>
          </a:p>
          <a:p>
            <a:endParaRPr lang="en-US" dirty="0"/>
          </a:p>
          <a:p>
            <a:endParaRPr lang="en-US" dirty="0"/>
          </a:p>
        </p:txBody>
      </p:sp>
      <p:pic>
        <p:nvPicPr>
          <p:cNvPr id="4" name="Picture 3" descr="Half face clock on a wall">
            <a:extLst>
              <a:ext uri="{FF2B5EF4-FFF2-40B4-BE49-F238E27FC236}">
                <a16:creationId xmlns:a16="http://schemas.microsoft.com/office/drawing/2014/main" id="{9FE06A7E-536F-E9D5-9817-E21653285F45}"/>
              </a:ext>
            </a:extLst>
          </p:cNvPr>
          <p:cNvPicPr>
            <a:picLocks noChangeAspect="1"/>
          </p:cNvPicPr>
          <p:nvPr/>
        </p:nvPicPr>
        <p:blipFill>
          <a:blip r:embed="rId3"/>
          <a:stretch>
            <a:fillRect/>
          </a:stretch>
        </p:blipFill>
        <p:spPr>
          <a:xfrm>
            <a:off x="7872814" y="0"/>
            <a:ext cx="4224593" cy="3040117"/>
          </a:xfrm>
          <a:prstGeom prst="rect">
            <a:avLst/>
          </a:prstGeom>
        </p:spPr>
      </p:pic>
    </p:spTree>
    <p:extLst>
      <p:ext uri="{BB962C8B-B14F-4D97-AF65-F5344CB8AC3E}">
        <p14:creationId xmlns:p14="http://schemas.microsoft.com/office/powerpoint/2010/main" val="1745037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FBAE-B709-497A-8DFC-E105A53B105A}"/>
              </a:ext>
            </a:extLst>
          </p:cNvPr>
          <p:cNvSpPr>
            <a:spLocks noGrp="1"/>
          </p:cNvSpPr>
          <p:nvPr>
            <p:ph type="ctrTitle"/>
          </p:nvPr>
        </p:nvSpPr>
        <p:spPr/>
        <p:txBody>
          <a:bodyPr/>
          <a:lstStyle/>
          <a:p>
            <a:r>
              <a:rPr lang="en-US" dirty="0"/>
              <a:t>Wrap-up Day 2</a:t>
            </a:r>
          </a:p>
        </p:txBody>
      </p:sp>
    </p:spTree>
    <p:extLst>
      <p:ext uri="{BB962C8B-B14F-4D97-AF65-F5344CB8AC3E}">
        <p14:creationId xmlns:p14="http://schemas.microsoft.com/office/powerpoint/2010/main" val="3348064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spcBef>
                <a:spcPts val="0"/>
              </a:spcBef>
              <a:spcAft>
                <a:spcPts val="0"/>
              </a:spcAft>
            </a:pPr>
            <a:r>
              <a:rPr lang="en-US" sz="4400" b="1" dirty="0">
                <a:solidFill>
                  <a:srgbClr val="444141"/>
                </a:solidFill>
                <a:latin typeface="Verdana" panose="020B0604030504040204" pitchFamily="34" charset="0"/>
                <a:ea typeface="Verdana" panose="020B0604030504040204" pitchFamily="34" charset="0"/>
              </a:rPr>
              <a:t>Day 3</a:t>
            </a:r>
            <a:br>
              <a:rPr lang="en-US" sz="4400" b="1" dirty="0">
                <a:solidFill>
                  <a:srgbClr val="444141"/>
                </a:solidFill>
                <a:latin typeface="Verdana" panose="020B0604030504040204" pitchFamily="34" charset="0"/>
                <a:ea typeface="Verdana" panose="020B0604030504040204" pitchFamily="34" charset="0"/>
              </a:rPr>
            </a:br>
            <a:r>
              <a:rPr lang="en-US" sz="4400" b="1" dirty="0">
                <a:solidFill>
                  <a:srgbClr val="444141"/>
                </a:solidFill>
                <a:latin typeface="Verdana" panose="020B0604030504040204" pitchFamily="34" charset="0"/>
                <a:ea typeface="Verdana" panose="020B0604030504040204" pitchFamily="34" charset="0"/>
              </a:rPr>
              <a:t>2024 Equity, Diversity, and Inclusion (EDI) Institute</a:t>
            </a:r>
            <a:br>
              <a:rPr lang="en-US" sz="4400" b="1" dirty="0">
                <a:solidFill>
                  <a:srgbClr val="444141"/>
                </a:solidFill>
                <a:latin typeface="Verdana" panose="020B0604030504040204" pitchFamily="34" charset="0"/>
                <a:ea typeface="Verdana" panose="020B0604030504040204" pitchFamily="34" charset="0"/>
              </a:rPr>
            </a:br>
            <a:r>
              <a:rPr lang="en-US" sz="3200" dirty="0">
                <a:solidFill>
                  <a:srgbClr val="444141"/>
                </a:solidFill>
                <a:latin typeface="Verdana" panose="020B0604030504040204" pitchFamily="34" charset="0"/>
                <a:ea typeface="Verdana" panose="020B0604030504040204" pitchFamily="34" charset="0"/>
              </a:rPr>
              <a:t>Focusing on Policies and Professional Development at Your School of Pharmacy</a:t>
            </a:r>
            <a:br>
              <a:rPr lang="en-US" b="0" i="0" dirty="0">
                <a:solidFill>
                  <a:srgbClr val="444141"/>
                </a:solidFill>
                <a:effectLst/>
                <a:latin typeface="freight-sans-pro"/>
              </a:rPr>
            </a:br>
            <a:endParaRPr lang="en-US" dirty="0"/>
          </a:p>
        </p:txBody>
      </p:sp>
      <p:sp>
        <p:nvSpPr>
          <p:cNvPr id="3" name="Subtitle 2"/>
          <p:cNvSpPr>
            <a:spLocks noGrp="1"/>
          </p:cNvSpPr>
          <p:nvPr>
            <p:ph type="subTitle" idx="1"/>
          </p:nvPr>
        </p:nvSpPr>
        <p:spPr>
          <a:xfrm>
            <a:off x="1106556" y="3575052"/>
            <a:ext cx="9978887" cy="1230517"/>
          </a:xfrm>
        </p:spPr>
        <p:txBody>
          <a:bodyPr/>
          <a:lstStyle/>
          <a:p>
            <a:r>
              <a:rPr lang="en-US" dirty="0"/>
              <a:t>Co-hosted by:</a:t>
            </a:r>
          </a:p>
          <a:p>
            <a:r>
              <a:rPr lang="en-US" dirty="0"/>
              <a:t>American Association of Colleges of Pharmacy University of Mississippi </a:t>
            </a:r>
          </a:p>
        </p:txBody>
      </p:sp>
      <p:pic>
        <p:nvPicPr>
          <p:cNvPr id="4" name="Picture 3">
            <a:extLst>
              <a:ext uri="{FF2B5EF4-FFF2-40B4-BE49-F238E27FC236}">
                <a16:creationId xmlns:a16="http://schemas.microsoft.com/office/drawing/2014/main" id="{7523D58D-594A-FD6B-19FE-192B32EECDD0}"/>
              </a:ext>
            </a:extLst>
          </p:cNvPr>
          <p:cNvPicPr>
            <a:picLocks noChangeAspect="1"/>
          </p:cNvPicPr>
          <p:nvPr/>
        </p:nvPicPr>
        <p:blipFill>
          <a:blip r:embed="rId3"/>
          <a:stretch>
            <a:fillRect/>
          </a:stretch>
        </p:blipFill>
        <p:spPr>
          <a:xfrm>
            <a:off x="486778" y="5695126"/>
            <a:ext cx="3657917" cy="1146147"/>
          </a:xfrm>
          <a:prstGeom prst="rect">
            <a:avLst/>
          </a:prstGeom>
        </p:spPr>
      </p:pic>
    </p:spTree>
    <p:extLst>
      <p:ext uri="{BB962C8B-B14F-4D97-AF65-F5344CB8AC3E}">
        <p14:creationId xmlns:p14="http://schemas.microsoft.com/office/powerpoint/2010/main" val="1205539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5C06-46CE-49A0-9916-916770F98FAB}"/>
              </a:ext>
            </a:extLst>
          </p:cNvPr>
          <p:cNvSpPr>
            <a:spLocks noGrp="1"/>
          </p:cNvSpPr>
          <p:nvPr>
            <p:ph type="ctrTitle"/>
          </p:nvPr>
        </p:nvSpPr>
        <p:spPr>
          <a:xfrm>
            <a:off x="1045028" y="1923089"/>
            <a:ext cx="10363200" cy="1470025"/>
          </a:xfrm>
        </p:spPr>
        <p:txBody>
          <a:bodyPr/>
          <a:lstStyle/>
          <a:p>
            <a:r>
              <a:rPr lang="en-US" dirty="0"/>
              <a:t>Home Team Time #3</a:t>
            </a:r>
            <a:br>
              <a:rPr lang="en-US" dirty="0"/>
            </a:br>
            <a:br>
              <a:rPr lang="en-US" dirty="0"/>
            </a:br>
            <a:endParaRPr lang="en-US" sz="3600" dirty="0"/>
          </a:p>
        </p:txBody>
      </p:sp>
      <p:sp>
        <p:nvSpPr>
          <p:cNvPr id="3" name="Subtitle 2">
            <a:extLst>
              <a:ext uri="{FF2B5EF4-FFF2-40B4-BE49-F238E27FC236}">
                <a16:creationId xmlns:a16="http://schemas.microsoft.com/office/drawing/2014/main" id="{D12E24D7-C3E4-42F9-A354-784C76D73425}"/>
              </a:ext>
            </a:extLst>
          </p:cNvPr>
          <p:cNvSpPr>
            <a:spLocks noGrp="1"/>
          </p:cNvSpPr>
          <p:nvPr>
            <p:ph type="subTitle" idx="1"/>
          </p:nvPr>
        </p:nvSpPr>
        <p:spPr>
          <a:xfrm>
            <a:off x="914400" y="3482361"/>
            <a:ext cx="10594428" cy="548968"/>
          </a:xfrm>
        </p:spPr>
        <p:txBody>
          <a:bodyPr/>
          <a:lstStyle/>
          <a:p>
            <a:r>
              <a:rPr lang="en-US" i="0" dirty="0">
                <a:solidFill>
                  <a:srgbClr val="595959"/>
                </a:solidFill>
                <a:ea typeface="+mj-ea"/>
              </a:rPr>
              <a:t>10 minutes to determine your plan for the upcoming Troika Activity</a:t>
            </a:r>
          </a:p>
          <a:p>
            <a:pPr marL="457200" indent="-457200">
              <a:buFont typeface="Arial" panose="020B0604020202020204" pitchFamily="34" charset="0"/>
              <a:buChar char="•"/>
            </a:pPr>
            <a:r>
              <a:rPr lang="en-US" sz="2800" i="0" dirty="0">
                <a:solidFill>
                  <a:srgbClr val="595959"/>
                </a:solidFill>
                <a:ea typeface="+mj-ea"/>
              </a:rPr>
              <a:t>Will each person on your team present a different idea? (Divide and Con</a:t>
            </a:r>
            <a:r>
              <a:rPr lang="en-US" i="0" dirty="0">
                <a:solidFill>
                  <a:srgbClr val="595959"/>
                </a:solidFill>
                <a:ea typeface="+mj-ea"/>
              </a:rPr>
              <a:t>quer)</a:t>
            </a:r>
          </a:p>
          <a:p>
            <a:pPr marL="457200" indent="-457200">
              <a:buFont typeface="Arial" panose="020B0604020202020204" pitchFamily="34" charset="0"/>
              <a:buChar char="•"/>
            </a:pPr>
            <a:r>
              <a:rPr lang="en-US" sz="2800" i="0" dirty="0">
                <a:solidFill>
                  <a:srgbClr val="595959"/>
                </a:solidFill>
                <a:ea typeface="+mj-ea"/>
              </a:rPr>
              <a:t>Will you all present the same </a:t>
            </a:r>
            <a:r>
              <a:rPr lang="en-US" i="0" dirty="0">
                <a:solidFill>
                  <a:srgbClr val="595959"/>
                </a:solidFill>
                <a:ea typeface="+mj-ea"/>
              </a:rPr>
              <a:t>idea? (Multi-Perspective)</a:t>
            </a:r>
            <a:endParaRPr lang="en-US" sz="2800" dirty="0"/>
          </a:p>
          <a:p>
            <a:endParaRPr lang="en-US" dirty="0"/>
          </a:p>
          <a:p>
            <a:endParaRPr lang="en-US" dirty="0"/>
          </a:p>
        </p:txBody>
      </p:sp>
      <p:pic>
        <p:nvPicPr>
          <p:cNvPr id="4" name="Picture 3" descr="Half face clock on a wall">
            <a:extLst>
              <a:ext uri="{FF2B5EF4-FFF2-40B4-BE49-F238E27FC236}">
                <a16:creationId xmlns:a16="http://schemas.microsoft.com/office/drawing/2014/main" id="{9FE06A7E-536F-E9D5-9817-E21653285F45}"/>
              </a:ext>
            </a:extLst>
          </p:cNvPr>
          <p:cNvPicPr>
            <a:picLocks noChangeAspect="1"/>
          </p:cNvPicPr>
          <p:nvPr/>
        </p:nvPicPr>
        <p:blipFill>
          <a:blip r:embed="rId3"/>
          <a:stretch>
            <a:fillRect/>
          </a:stretch>
        </p:blipFill>
        <p:spPr>
          <a:xfrm>
            <a:off x="7872814" y="0"/>
            <a:ext cx="4224593" cy="3040117"/>
          </a:xfrm>
          <a:prstGeom prst="rect">
            <a:avLst/>
          </a:prstGeom>
        </p:spPr>
      </p:pic>
    </p:spTree>
    <p:extLst>
      <p:ext uri="{BB962C8B-B14F-4D97-AF65-F5344CB8AC3E}">
        <p14:creationId xmlns:p14="http://schemas.microsoft.com/office/powerpoint/2010/main" val="1885340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220508" y="443476"/>
            <a:ext cx="10744629" cy="914400"/>
          </a:xfrm>
        </p:spPr>
        <p:txBody>
          <a:bodyPr>
            <a:normAutofit/>
          </a:bodyPr>
          <a:lstStyle/>
          <a:p>
            <a:r>
              <a:rPr lang="en-US" dirty="0">
                <a:latin typeface="Verdana" panose="020B0604030504040204" pitchFamily="34" charset="0"/>
                <a:ea typeface="Verdana" panose="020B0604030504040204" pitchFamily="34" charset="0"/>
              </a:rPr>
              <a:t>Troika Consulting on EDI Plan</a:t>
            </a:r>
          </a:p>
        </p:txBody>
      </p:sp>
      <p:sp>
        <p:nvSpPr>
          <p:cNvPr id="15362" name="Content Placeholder 3"/>
          <p:cNvSpPr>
            <a:spLocks noGrp="1"/>
          </p:cNvSpPr>
          <p:nvPr>
            <p:ph idx="1"/>
          </p:nvPr>
        </p:nvSpPr>
        <p:spPr>
          <a:xfrm>
            <a:off x="409574" y="1097175"/>
            <a:ext cx="11363325" cy="5142989"/>
          </a:xfrm>
        </p:spPr>
        <p:txBody>
          <a:bodyPr>
            <a:normAutofit fontScale="70000" lnSpcReduction="20000"/>
          </a:bodyPr>
          <a:lstStyle/>
          <a:p>
            <a:pPr marL="0" indent="0">
              <a:lnSpc>
                <a:spcPct val="100000"/>
              </a:lnSpc>
              <a:spcAft>
                <a:spcPts val="600"/>
              </a:spcAft>
              <a:buNone/>
              <a:defRPr/>
            </a:pPr>
            <a:endParaRPr lang="en-US" i="1" dirty="0">
              <a:ea typeface="ＭＳ Ｐゴシック" charset="0"/>
              <a:cs typeface="ＭＳ Ｐゴシック" charset="0"/>
            </a:endParaRPr>
          </a:p>
          <a:p>
            <a:pPr marL="0" indent="0">
              <a:lnSpc>
                <a:spcPct val="100000"/>
              </a:lnSpc>
              <a:spcAft>
                <a:spcPts val="600"/>
              </a:spcAft>
              <a:buNone/>
              <a:defRPr/>
            </a:pPr>
            <a:r>
              <a:rPr lang="en-US" b="1" i="1" dirty="0">
                <a:ea typeface="ＭＳ Ｐゴシック" charset="0"/>
                <a:cs typeface="ＭＳ Ｐゴシック" charset="0"/>
              </a:rPr>
              <a:t>Get practical help from colleagues to enhance your EDI plans prior to implementation</a:t>
            </a:r>
          </a:p>
          <a:p>
            <a:pPr marL="0" indent="0">
              <a:lnSpc>
                <a:spcPct val="100000"/>
              </a:lnSpc>
              <a:spcAft>
                <a:spcPts val="600"/>
              </a:spcAft>
              <a:buNone/>
              <a:defRPr/>
            </a:pPr>
            <a:r>
              <a:rPr lang="en-US" dirty="0">
                <a:solidFill>
                  <a:schemeClr val="tx1"/>
                </a:solidFill>
                <a:ea typeface="ＭＳ Ｐゴシック" charset="0"/>
                <a:cs typeface="+mn-cs"/>
              </a:rPr>
              <a:t>Assigned random breakout group with a total of 3 people</a:t>
            </a:r>
          </a:p>
          <a:p>
            <a:pPr>
              <a:lnSpc>
                <a:spcPct val="100000"/>
              </a:lnSpc>
              <a:spcAft>
                <a:spcPts val="1200"/>
              </a:spcAft>
              <a:defRPr/>
            </a:pPr>
            <a:r>
              <a:rPr lang="en-US" dirty="0">
                <a:solidFill>
                  <a:schemeClr val="tx1"/>
                </a:solidFill>
                <a:ea typeface="ＭＳ Ｐゴシック" charset="0"/>
                <a:cs typeface="+mn-cs"/>
              </a:rPr>
              <a:t>3 Rounds   Each round takes 15 minutes    Roles rotate each round</a:t>
            </a:r>
          </a:p>
          <a:p>
            <a:pPr>
              <a:lnSpc>
                <a:spcPct val="100000"/>
              </a:lnSpc>
              <a:spcAft>
                <a:spcPts val="1200"/>
              </a:spcAft>
              <a:defRPr/>
            </a:pPr>
            <a:r>
              <a:rPr lang="en-US" sz="2400" b="1" dirty="0">
                <a:ea typeface="ＭＳ Ｐゴシック" charset="0"/>
              </a:rPr>
              <a:t>Introductions and assign roles for round 1, after that round is complete rotate roles (the goal is to have everyone be the client and present their idea one time)</a:t>
            </a:r>
          </a:p>
          <a:p>
            <a:pPr marL="514350" indent="-514350">
              <a:lnSpc>
                <a:spcPct val="100000"/>
              </a:lnSpc>
              <a:spcAft>
                <a:spcPts val="1200"/>
              </a:spcAft>
              <a:buFont typeface="+mj-lt"/>
              <a:buAutoNum type="arabicPeriod"/>
              <a:defRPr/>
            </a:pPr>
            <a:r>
              <a:rPr lang="en-US" sz="2400" b="1" dirty="0">
                <a:ea typeface="ＭＳ Ｐゴシック" charset="0"/>
              </a:rPr>
              <a:t>Client: </a:t>
            </a:r>
            <a:r>
              <a:rPr lang="en-US" sz="2400" dirty="0">
                <a:ea typeface="ＭＳ Ｐゴシック" charset="0"/>
              </a:rPr>
              <a:t>Describe ONE item from your EDI plan, and specifically highlight areas where you would like consultation (3 min)</a:t>
            </a:r>
          </a:p>
          <a:p>
            <a:pPr marL="514350" indent="-514350">
              <a:lnSpc>
                <a:spcPct val="100000"/>
              </a:lnSpc>
              <a:spcAft>
                <a:spcPts val="1200"/>
              </a:spcAft>
              <a:buFont typeface="+mj-lt"/>
              <a:buAutoNum type="arabicPeriod"/>
              <a:defRPr/>
            </a:pPr>
            <a:r>
              <a:rPr lang="en-US" sz="2400" b="1" dirty="0">
                <a:ea typeface="ＭＳ Ｐゴシック" charset="0"/>
              </a:rPr>
              <a:t>Consultants: </a:t>
            </a:r>
            <a:r>
              <a:rPr lang="en-US" sz="2400" dirty="0">
                <a:ea typeface="ＭＳ Ｐゴシック" charset="0"/>
              </a:rPr>
              <a:t>Ask client a few clarifying questions (1-2 min)</a:t>
            </a:r>
          </a:p>
          <a:p>
            <a:pPr marL="514350" indent="-514350">
              <a:lnSpc>
                <a:spcPct val="100000"/>
              </a:lnSpc>
              <a:spcAft>
                <a:spcPts val="1200"/>
              </a:spcAft>
              <a:buFont typeface="+mj-lt"/>
              <a:buAutoNum type="arabicPeriod"/>
              <a:defRPr/>
            </a:pPr>
            <a:r>
              <a:rPr lang="en-US" sz="2400" b="1" dirty="0">
                <a:ea typeface="ＭＳ Ｐゴシック" charset="0"/>
              </a:rPr>
              <a:t>Client: </a:t>
            </a:r>
            <a:r>
              <a:rPr lang="en-US" sz="2400" dirty="0">
                <a:ea typeface="ＭＳ Ｐゴシック" charset="0"/>
              </a:rPr>
              <a:t>At this point mute yourself, shut off camera, </a:t>
            </a:r>
            <a:r>
              <a:rPr lang="en-US" sz="2400" b="1" dirty="0">
                <a:ea typeface="ＭＳ Ｐゴシック" charset="0"/>
              </a:rPr>
              <a:t>LISTEN</a:t>
            </a:r>
            <a:r>
              <a:rPr lang="en-US" sz="2400" dirty="0">
                <a:ea typeface="ＭＳ Ｐゴシック" charset="0"/>
              </a:rPr>
              <a:t> and take notes</a:t>
            </a:r>
          </a:p>
          <a:p>
            <a:pPr marL="514350" indent="-514350">
              <a:lnSpc>
                <a:spcPct val="100000"/>
              </a:lnSpc>
              <a:spcAft>
                <a:spcPts val="1200"/>
              </a:spcAft>
              <a:buFont typeface="+mj-lt"/>
              <a:buAutoNum type="arabicPeriod"/>
              <a:defRPr/>
            </a:pPr>
            <a:r>
              <a:rPr lang="en-US" sz="2400" b="1" dirty="0">
                <a:ea typeface="ＭＳ Ｐゴシック" charset="0"/>
              </a:rPr>
              <a:t>Consultants: </a:t>
            </a:r>
            <a:r>
              <a:rPr lang="en-US" sz="2400" dirty="0">
                <a:ea typeface="ＭＳ Ｐゴシック" charset="0"/>
              </a:rPr>
              <a:t>Start brainstorming and discussing the activity, give constructive comments, feedback to make it better, etc. </a:t>
            </a:r>
            <a:r>
              <a:rPr lang="en-US" sz="2400" b="1" dirty="0">
                <a:ea typeface="ＭＳ Ｐゴシック" charset="0"/>
              </a:rPr>
              <a:t>Do not limit your ideas! </a:t>
            </a:r>
            <a:r>
              <a:rPr lang="en-US" sz="2400" dirty="0">
                <a:ea typeface="ＭＳ Ｐゴシック" charset="0"/>
              </a:rPr>
              <a:t>(7 min)</a:t>
            </a:r>
          </a:p>
          <a:p>
            <a:pPr marL="514350" indent="-514350">
              <a:lnSpc>
                <a:spcPct val="100000"/>
              </a:lnSpc>
              <a:spcAft>
                <a:spcPts val="1200"/>
              </a:spcAft>
              <a:buFont typeface="+mj-lt"/>
              <a:buAutoNum type="arabicPeriod"/>
              <a:defRPr/>
            </a:pPr>
            <a:r>
              <a:rPr lang="en-US" sz="2400" b="1" dirty="0">
                <a:ea typeface="ＭＳ Ｐゴシック" charset="0"/>
              </a:rPr>
              <a:t>Client: </a:t>
            </a:r>
            <a:r>
              <a:rPr lang="en-US" sz="2400" dirty="0">
                <a:ea typeface="ＭＳ Ｐゴシック" charset="0"/>
              </a:rPr>
              <a:t>Recap what you heard (3 min)</a:t>
            </a:r>
          </a:p>
          <a:p>
            <a:pPr marL="514350" indent="-514350">
              <a:lnSpc>
                <a:spcPct val="100000"/>
              </a:lnSpc>
              <a:spcAft>
                <a:spcPts val="1200"/>
              </a:spcAft>
              <a:buFont typeface="+mj-lt"/>
              <a:buAutoNum type="arabicPeriod"/>
              <a:defRPr/>
            </a:pPr>
            <a:r>
              <a:rPr lang="en-US" sz="2400" dirty="0">
                <a:ea typeface="ＭＳ Ｐゴシック" charset="0"/>
              </a:rPr>
              <a:t>Rotate roles and repeat for two more rounds!</a:t>
            </a:r>
          </a:p>
          <a:p>
            <a:pPr marL="514350" indent="-514350">
              <a:lnSpc>
                <a:spcPct val="100000"/>
              </a:lnSpc>
              <a:spcAft>
                <a:spcPts val="1200"/>
              </a:spcAft>
              <a:buFont typeface="+mj-lt"/>
              <a:buAutoNum type="arabicPeriod"/>
              <a:defRPr/>
            </a:pPr>
            <a:r>
              <a:rPr lang="en-US" sz="2400" dirty="0">
                <a:ea typeface="ＭＳ Ｐゴシック" charset="0"/>
              </a:rPr>
              <a:t>Come back to main room at 11:30 AM EST.</a:t>
            </a:r>
          </a:p>
        </p:txBody>
      </p:sp>
      <p:sp>
        <p:nvSpPr>
          <p:cNvPr id="3" name="TextBox 2"/>
          <p:cNvSpPr txBox="1"/>
          <p:nvPr/>
        </p:nvSpPr>
        <p:spPr>
          <a:xfrm>
            <a:off x="5858734" y="6240164"/>
            <a:ext cx="4867275" cy="369332"/>
          </a:xfrm>
          <a:prstGeom prst="rect">
            <a:avLst/>
          </a:prstGeom>
          <a:noFill/>
        </p:spPr>
        <p:txBody>
          <a:bodyPr wrap="square" rtlCol="0">
            <a:spAutoFit/>
          </a:bodyPr>
          <a:lstStyle/>
          <a:p>
            <a:pPr algn="ctr"/>
            <a:r>
              <a:rPr lang="en-US" dirty="0"/>
              <a:t>http://www.liberatingstructures.com</a:t>
            </a:r>
          </a:p>
        </p:txBody>
      </p:sp>
      <p:pic>
        <p:nvPicPr>
          <p:cNvPr id="2" name="Picture 1"/>
          <p:cNvPicPr>
            <a:picLocks noChangeAspect="1"/>
          </p:cNvPicPr>
          <p:nvPr/>
        </p:nvPicPr>
        <p:blipFill>
          <a:blip r:embed="rId3"/>
          <a:stretch>
            <a:fillRect/>
          </a:stretch>
        </p:blipFill>
        <p:spPr>
          <a:xfrm>
            <a:off x="10965137" y="166773"/>
            <a:ext cx="1116144" cy="1467806"/>
          </a:xfrm>
          <a:prstGeom prst="rect">
            <a:avLst/>
          </a:prstGeom>
        </p:spPr>
      </p:pic>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4971E7-89C7-4A80-9AF5-D652680164F4}" type="slidenum">
              <a:rPr lang="en-US" smtClean="0"/>
              <a:pPr/>
              <a:t>45</a:t>
            </a:fld>
            <a:endParaRPr lang="en-US" dirty="0"/>
          </a:p>
        </p:txBody>
      </p:sp>
      <p:cxnSp>
        <p:nvCxnSpPr>
          <p:cNvPr id="6" name="Straight Arrow Connector 5">
            <a:extLst>
              <a:ext uri="{FF2B5EF4-FFF2-40B4-BE49-F238E27FC236}">
                <a16:creationId xmlns:a16="http://schemas.microsoft.com/office/drawing/2014/main" id="{44C8F552-FD63-47B6-BB39-05607A39E8F9}"/>
              </a:ext>
            </a:extLst>
          </p:cNvPr>
          <p:cNvCxnSpPr>
            <a:cxnSpLocks/>
          </p:cNvCxnSpPr>
          <p:nvPr/>
        </p:nvCxnSpPr>
        <p:spPr>
          <a:xfrm>
            <a:off x="2047875" y="2461531"/>
            <a:ext cx="2857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061D64F-36ED-4CC5-9067-11F26B92B8BC}"/>
              </a:ext>
            </a:extLst>
          </p:cNvPr>
          <p:cNvCxnSpPr>
            <a:cxnSpLocks/>
          </p:cNvCxnSpPr>
          <p:nvPr/>
        </p:nvCxnSpPr>
        <p:spPr>
          <a:xfrm>
            <a:off x="6001609" y="2471056"/>
            <a:ext cx="38966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362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5C06-46CE-49A0-9916-916770F98FAB}"/>
              </a:ext>
            </a:extLst>
          </p:cNvPr>
          <p:cNvSpPr>
            <a:spLocks noGrp="1"/>
          </p:cNvSpPr>
          <p:nvPr>
            <p:ph type="ctrTitle"/>
          </p:nvPr>
        </p:nvSpPr>
        <p:spPr>
          <a:xfrm>
            <a:off x="1045028" y="1923089"/>
            <a:ext cx="10363200" cy="1470025"/>
          </a:xfrm>
        </p:spPr>
        <p:txBody>
          <a:bodyPr/>
          <a:lstStyle/>
          <a:p>
            <a:r>
              <a:rPr lang="en-US" dirty="0"/>
              <a:t>Home Team Time #3</a:t>
            </a:r>
            <a:br>
              <a:rPr lang="en-US" dirty="0"/>
            </a:br>
            <a:br>
              <a:rPr lang="en-US" dirty="0"/>
            </a:br>
            <a:endParaRPr lang="en-US" sz="3600" dirty="0"/>
          </a:p>
        </p:txBody>
      </p:sp>
      <p:sp>
        <p:nvSpPr>
          <p:cNvPr id="3" name="Subtitle 2">
            <a:extLst>
              <a:ext uri="{FF2B5EF4-FFF2-40B4-BE49-F238E27FC236}">
                <a16:creationId xmlns:a16="http://schemas.microsoft.com/office/drawing/2014/main" id="{D12E24D7-C3E4-42F9-A354-784C76D73425}"/>
              </a:ext>
            </a:extLst>
          </p:cNvPr>
          <p:cNvSpPr>
            <a:spLocks noGrp="1"/>
          </p:cNvSpPr>
          <p:nvPr>
            <p:ph type="subTitle" idx="1"/>
          </p:nvPr>
        </p:nvSpPr>
        <p:spPr>
          <a:xfrm>
            <a:off x="914400" y="3482361"/>
            <a:ext cx="10594428" cy="548968"/>
          </a:xfrm>
        </p:spPr>
        <p:txBody>
          <a:bodyPr/>
          <a:lstStyle/>
          <a:p>
            <a:r>
              <a:rPr lang="en-US" i="0" dirty="0">
                <a:solidFill>
                  <a:srgbClr val="595959"/>
                </a:solidFill>
                <a:ea typeface="+mj-ea"/>
              </a:rPr>
              <a:t>~20-30 minutes to share your feedback from Troika</a:t>
            </a:r>
          </a:p>
          <a:p>
            <a:pPr marL="457200" indent="-457200">
              <a:buFont typeface="Arial" panose="020B0604020202020204" pitchFamily="34" charset="0"/>
              <a:buChar char="•"/>
            </a:pPr>
            <a:r>
              <a:rPr lang="en-US" sz="2800" i="0" dirty="0">
                <a:solidFill>
                  <a:srgbClr val="595959"/>
                </a:solidFill>
                <a:ea typeface="+mj-ea"/>
              </a:rPr>
              <a:t>Finalize action plan </a:t>
            </a:r>
          </a:p>
          <a:p>
            <a:pPr marL="457200" indent="-457200">
              <a:buFont typeface="Arial" panose="020B0604020202020204" pitchFamily="34" charset="0"/>
              <a:buChar char="•"/>
            </a:pPr>
            <a:r>
              <a:rPr lang="en-US" i="0" dirty="0">
                <a:solidFill>
                  <a:srgbClr val="595959"/>
                </a:solidFill>
                <a:ea typeface="+mj-ea"/>
              </a:rPr>
              <a:t>Schedule next steps to implement at your institution</a:t>
            </a:r>
            <a:endParaRPr lang="en-US" sz="2800" dirty="0"/>
          </a:p>
          <a:p>
            <a:endParaRPr lang="en-US" dirty="0"/>
          </a:p>
          <a:p>
            <a:endParaRPr lang="en-US" dirty="0"/>
          </a:p>
        </p:txBody>
      </p:sp>
      <p:pic>
        <p:nvPicPr>
          <p:cNvPr id="4" name="Picture 3" descr="Half face clock on a wall">
            <a:extLst>
              <a:ext uri="{FF2B5EF4-FFF2-40B4-BE49-F238E27FC236}">
                <a16:creationId xmlns:a16="http://schemas.microsoft.com/office/drawing/2014/main" id="{9FE06A7E-536F-E9D5-9817-E21653285F45}"/>
              </a:ext>
            </a:extLst>
          </p:cNvPr>
          <p:cNvPicPr>
            <a:picLocks noChangeAspect="1"/>
          </p:cNvPicPr>
          <p:nvPr/>
        </p:nvPicPr>
        <p:blipFill>
          <a:blip r:embed="rId3"/>
          <a:stretch>
            <a:fillRect/>
          </a:stretch>
        </p:blipFill>
        <p:spPr>
          <a:xfrm>
            <a:off x="7872814" y="0"/>
            <a:ext cx="4224593" cy="3040117"/>
          </a:xfrm>
          <a:prstGeom prst="rect">
            <a:avLst/>
          </a:prstGeom>
        </p:spPr>
      </p:pic>
    </p:spTree>
    <p:extLst>
      <p:ext uri="{BB962C8B-B14F-4D97-AF65-F5344CB8AC3E}">
        <p14:creationId xmlns:p14="http://schemas.microsoft.com/office/powerpoint/2010/main" val="261158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AEF1-E0AC-4115-A002-767D61B803CE}"/>
              </a:ext>
            </a:extLst>
          </p:cNvPr>
          <p:cNvSpPr>
            <a:spLocks noGrp="1"/>
          </p:cNvSpPr>
          <p:nvPr>
            <p:ph type="ctrTitle"/>
          </p:nvPr>
        </p:nvSpPr>
        <p:spPr/>
        <p:txBody>
          <a:bodyPr/>
          <a:lstStyle/>
          <a:p>
            <a:r>
              <a:rPr lang="en-US" dirty="0"/>
              <a:t>Screen Break</a:t>
            </a:r>
          </a:p>
        </p:txBody>
      </p:sp>
      <p:sp>
        <p:nvSpPr>
          <p:cNvPr id="3" name="Subtitle 2">
            <a:extLst>
              <a:ext uri="{FF2B5EF4-FFF2-40B4-BE49-F238E27FC236}">
                <a16:creationId xmlns:a16="http://schemas.microsoft.com/office/drawing/2014/main" id="{DCF4652E-A0AF-4E33-8DA1-3093989BA001}"/>
              </a:ext>
            </a:extLst>
          </p:cNvPr>
          <p:cNvSpPr>
            <a:spLocks noGrp="1"/>
          </p:cNvSpPr>
          <p:nvPr>
            <p:ph type="subTitle" idx="1"/>
          </p:nvPr>
        </p:nvSpPr>
        <p:spPr/>
        <p:txBody>
          <a:bodyPr/>
          <a:lstStyle/>
          <a:p>
            <a:r>
              <a:rPr lang="en-US" dirty="0"/>
              <a:t>Please turn off video and mute</a:t>
            </a:r>
          </a:p>
          <a:p>
            <a:endParaRPr lang="en-US" dirty="0"/>
          </a:p>
          <a:p>
            <a:r>
              <a:rPr lang="en-US" dirty="0"/>
              <a:t>Return promptly at 11:45AM ET!</a:t>
            </a:r>
          </a:p>
        </p:txBody>
      </p:sp>
    </p:spTree>
    <p:extLst>
      <p:ext uri="{BB962C8B-B14F-4D97-AF65-F5344CB8AC3E}">
        <p14:creationId xmlns:p14="http://schemas.microsoft.com/office/powerpoint/2010/main" val="254276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64523"/>
            <a:ext cx="7772400" cy="1470025"/>
          </a:xfrm>
        </p:spPr>
        <p:txBody>
          <a:bodyPr/>
          <a:lstStyle/>
          <a:p>
            <a:r>
              <a:rPr lang="en-US" dirty="0"/>
              <a:t>Screen Break:</a:t>
            </a:r>
            <a:br>
              <a:rPr lang="en-US" dirty="0"/>
            </a:br>
            <a:r>
              <a:rPr lang="en-US" dirty="0"/>
              <a:t>Wellness Activities</a:t>
            </a:r>
          </a:p>
        </p:txBody>
      </p:sp>
      <p:sp>
        <p:nvSpPr>
          <p:cNvPr id="3" name="Subtitle 2"/>
          <p:cNvSpPr>
            <a:spLocks noGrp="1"/>
          </p:cNvSpPr>
          <p:nvPr>
            <p:ph type="subTitle" idx="1"/>
          </p:nvPr>
        </p:nvSpPr>
        <p:spPr>
          <a:xfrm>
            <a:off x="2209800" y="2388433"/>
            <a:ext cx="7622458" cy="548968"/>
          </a:xfrm>
        </p:spPr>
        <p:txBody>
          <a:bodyPr/>
          <a:lstStyle/>
          <a:p>
            <a:r>
              <a:rPr lang="en-US" dirty="0"/>
              <a:t>Take a moment to refresh. </a:t>
            </a:r>
          </a:p>
        </p:txBody>
      </p:sp>
      <p:pic>
        <p:nvPicPr>
          <p:cNvPr id="9" name="Picture 8" descr="A collection of icons of people sitting in yoga poses&#10;&#10;Description automatically generated">
            <a:extLst>
              <a:ext uri="{FF2B5EF4-FFF2-40B4-BE49-F238E27FC236}">
                <a16:creationId xmlns:a16="http://schemas.microsoft.com/office/drawing/2014/main" id="{9BFB7F8A-0ED8-28EE-394E-F572086BAF68}"/>
              </a:ext>
            </a:extLst>
          </p:cNvPr>
          <p:cNvPicPr>
            <a:picLocks noChangeAspect="1"/>
          </p:cNvPicPr>
          <p:nvPr/>
        </p:nvPicPr>
        <p:blipFill rotWithShape="1">
          <a:blip r:embed="rId3"/>
          <a:srcRect l="43619" t="76778" r="4166" b="6031"/>
          <a:stretch/>
        </p:blipFill>
        <p:spPr>
          <a:xfrm>
            <a:off x="2286101" y="3591025"/>
            <a:ext cx="7822998" cy="2083215"/>
          </a:xfrm>
          <a:prstGeom prst="rect">
            <a:avLst/>
          </a:prstGeom>
        </p:spPr>
      </p:pic>
    </p:spTree>
    <p:extLst>
      <p:ext uri="{BB962C8B-B14F-4D97-AF65-F5344CB8AC3E}">
        <p14:creationId xmlns:p14="http://schemas.microsoft.com/office/powerpoint/2010/main" val="2658318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BD91-3436-4791-93DD-66448E4EB3BF}"/>
              </a:ext>
            </a:extLst>
          </p:cNvPr>
          <p:cNvSpPr>
            <a:spLocks noGrp="1"/>
          </p:cNvSpPr>
          <p:nvPr>
            <p:ph type="ctrTitle"/>
          </p:nvPr>
        </p:nvSpPr>
        <p:spPr/>
        <p:txBody>
          <a:bodyPr/>
          <a:lstStyle/>
          <a:p>
            <a:r>
              <a:rPr lang="en-US" b="1" dirty="0"/>
              <a:t>Keynote: The Importance of Equity, Diversity, and Inclusion at Your College of Pharmacy</a:t>
            </a:r>
            <a:br>
              <a:rPr lang="en-US" dirty="0"/>
            </a:br>
            <a:endParaRPr lang="en-US" dirty="0"/>
          </a:p>
        </p:txBody>
      </p:sp>
      <p:sp>
        <p:nvSpPr>
          <p:cNvPr id="3" name="Subtitle 2">
            <a:extLst>
              <a:ext uri="{FF2B5EF4-FFF2-40B4-BE49-F238E27FC236}">
                <a16:creationId xmlns:a16="http://schemas.microsoft.com/office/drawing/2014/main" id="{36176BCB-8E5F-4A51-B990-51C5B329E22E}"/>
              </a:ext>
            </a:extLst>
          </p:cNvPr>
          <p:cNvSpPr>
            <a:spLocks noGrp="1"/>
          </p:cNvSpPr>
          <p:nvPr>
            <p:ph type="subTitle" idx="1"/>
          </p:nvPr>
        </p:nvSpPr>
        <p:spPr>
          <a:xfrm>
            <a:off x="914400" y="3569970"/>
            <a:ext cx="9448800" cy="548968"/>
          </a:xfrm>
        </p:spPr>
        <p:txBody>
          <a:bodyPr/>
          <a:lstStyle/>
          <a:p>
            <a:r>
              <a:rPr lang="en-US" b="1" i="0" dirty="0"/>
              <a:t>Karla </a:t>
            </a:r>
            <a:r>
              <a:rPr lang="en-US" b="1" i="0" dirty="0" err="1"/>
              <a:t>Aghedo</a:t>
            </a:r>
            <a:r>
              <a:rPr lang="en-US" dirty="0"/>
              <a:t>, </a:t>
            </a:r>
            <a:r>
              <a:rPr lang="en-US" sz="2000" dirty="0"/>
              <a:t>Houston Wellness Workshops for Women</a:t>
            </a:r>
            <a:endParaRPr lang="en-US" dirty="0"/>
          </a:p>
        </p:txBody>
      </p:sp>
    </p:spTree>
    <p:extLst>
      <p:ext uri="{BB962C8B-B14F-4D97-AF65-F5344CB8AC3E}">
        <p14:creationId xmlns:p14="http://schemas.microsoft.com/office/powerpoint/2010/main" val="33916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3ABF-7082-41F2-852D-7E246BC28957}"/>
              </a:ext>
            </a:extLst>
          </p:cNvPr>
          <p:cNvSpPr>
            <a:spLocks noGrp="1"/>
          </p:cNvSpPr>
          <p:nvPr>
            <p:ph type="title"/>
          </p:nvPr>
        </p:nvSpPr>
        <p:spPr/>
        <p:txBody>
          <a:bodyPr/>
          <a:lstStyle/>
          <a:p>
            <a:r>
              <a:rPr lang="en-US" dirty="0"/>
              <a:t>Zoom Etiquette </a:t>
            </a:r>
          </a:p>
        </p:txBody>
      </p:sp>
      <p:sp>
        <p:nvSpPr>
          <p:cNvPr id="3" name="Content Placeholder 2">
            <a:extLst>
              <a:ext uri="{FF2B5EF4-FFF2-40B4-BE49-F238E27FC236}">
                <a16:creationId xmlns:a16="http://schemas.microsoft.com/office/drawing/2014/main" id="{60C60846-B23A-4F05-831E-E32CBD5D0CD0}"/>
              </a:ext>
            </a:extLst>
          </p:cNvPr>
          <p:cNvSpPr>
            <a:spLocks noGrp="1"/>
          </p:cNvSpPr>
          <p:nvPr>
            <p:ph idx="1"/>
          </p:nvPr>
        </p:nvSpPr>
        <p:spPr/>
        <p:txBody>
          <a:bodyPr/>
          <a:lstStyle/>
          <a:p>
            <a:r>
              <a:rPr lang="en-US" dirty="0"/>
              <a:t>Include your first &amp; last name</a:t>
            </a:r>
          </a:p>
          <a:p>
            <a:r>
              <a:rPr lang="en-US" dirty="0"/>
              <a:t>We invite you to include your pronouns</a:t>
            </a:r>
          </a:p>
          <a:p>
            <a:r>
              <a:rPr lang="en-US" dirty="0"/>
              <a:t>We encourage having your camera on (especially during the active-learning exercises and team times)</a:t>
            </a:r>
          </a:p>
        </p:txBody>
      </p:sp>
    </p:spTree>
    <p:extLst>
      <p:ext uri="{BB962C8B-B14F-4D97-AF65-F5344CB8AC3E}">
        <p14:creationId xmlns:p14="http://schemas.microsoft.com/office/powerpoint/2010/main" val="1609083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9DEA-C99D-463F-9423-A821BC38720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4254735-A3F1-4641-89EC-1ACC3F6A5701}"/>
              </a:ext>
            </a:extLst>
          </p:cNvPr>
          <p:cNvSpPr>
            <a:spLocks noGrp="1"/>
          </p:cNvSpPr>
          <p:nvPr>
            <p:ph idx="1"/>
          </p:nvPr>
        </p:nvSpPr>
        <p:spPr/>
        <p:txBody>
          <a:bodyPr>
            <a:normAutofit/>
          </a:bodyPr>
          <a:lstStyle/>
          <a:p>
            <a:r>
              <a:rPr lang="en-US" dirty="0"/>
              <a:t>Please complete the survey when you close this Zoom to provide feedback.  </a:t>
            </a:r>
          </a:p>
          <a:p>
            <a:r>
              <a:rPr lang="en-US" dirty="0"/>
              <a:t>Contact Dorothy </a:t>
            </a:r>
            <a:r>
              <a:rPr lang="en-US" dirty="0" err="1"/>
              <a:t>Novilus</a:t>
            </a:r>
            <a:r>
              <a:rPr lang="en-US" dirty="0"/>
              <a:t> (dnovilus@aacp.org) for any questions regarding CE credits </a:t>
            </a:r>
          </a:p>
        </p:txBody>
      </p:sp>
    </p:spTree>
    <p:extLst>
      <p:ext uri="{BB962C8B-B14F-4D97-AF65-F5344CB8AC3E}">
        <p14:creationId xmlns:p14="http://schemas.microsoft.com/office/powerpoint/2010/main" val="27817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0B74-110B-491E-93AD-0D91AE16ABE5}"/>
              </a:ext>
            </a:extLst>
          </p:cNvPr>
          <p:cNvSpPr>
            <a:spLocks noGrp="1"/>
          </p:cNvSpPr>
          <p:nvPr>
            <p:ph type="title"/>
          </p:nvPr>
        </p:nvSpPr>
        <p:spPr/>
        <p:txBody>
          <a:bodyPr/>
          <a:lstStyle/>
          <a:p>
            <a:r>
              <a:rPr lang="en-US" dirty="0"/>
              <a:t>Learning Objectives</a:t>
            </a:r>
          </a:p>
        </p:txBody>
      </p:sp>
      <p:graphicFrame>
        <p:nvGraphicFramePr>
          <p:cNvPr id="4" name="Content Placeholder 3">
            <a:extLst>
              <a:ext uri="{FF2B5EF4-FFF2-40B4-BE49-F238E27FC236}">
                <a16:creationId xmlns:a16="http://schemas.microsoft.com/office/drawing/2014/main" id="{A935E183-A074-E563-0C7D-164DDDC9818F}"/>
              </a:ext>
            </a:extLst>
          </p:cNvPr>
          <p:cNvGraphicFramePr>
            <a:graphicFrameLocks noGrp="1"/>
          </p:cNvGraphicFramePr>
          <p:nvPr>
            <p:ph idx="1"/>
            <p:extLst>
              <p:ext uri="{D42A27DB-BD31-4B8C-83A1-F6EECF244321}">
                <p14:modId xmlns:p14="http://schemas.microsoft.com/office/powerpoint/2010/main" val="2974811567"/>
              </p:ext>
            </p:extLst>
          </p:nvPr>
        </p:nvGraphicFramePr>
        <p:xfrm>
          <a:off x="662149" y="1505606"/>
          <a:ext cx="10384223" cy="455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130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2CB3-45E8-4D8C-9680-8E2DE5868511}"/>
              </a:ext>
            </a:extLst>
          </p:cNvPr>
          <p:cNvSpPr>
            <a:spLocks noGrp="1"/>
          </p:cNvSpPr>
          <p:nvPr>
            <p:ph type="title"/>
          </p:nvPr>
        </p:nvSpPr>
        <p:spPr/>
        <p:txBody>
          <a:bodyPr/>
          <a:lstStyle/>
          <a:p>
            <a:r>
              <a:rPr lang="en-US" dirty="0"/>
              <a:t>Overview of Team Time</a:t>
            </a:r>
          </a:p>
        </p:txBody>
      </p:sp>
      <p:sp>
        <p:nvSpPr>
          <p:cNvPr id="3" name="Content Placeholder 2">
            <a:extLst>
              <a:ext uri="{FF2B5EF4-FFF2-40B4-BE49-F238E27FC236}">
                <a16:creationId xmlns:a16="http://schemas.microsoft.com/office/drawing/2014/main" id="{1F44B972-7279-4C7D-9676-D21B4B332B13}"/>
              </a:ext>
            </a:extLst>
          </p:cNvPr>
          <p:cNvSpPr>
            <a:spLocks noGrp="1"/>
          </p:cNvSpPr>
          <p:nvPr>
            <p:ph idx="1"/>
          </p:nvPr>
        </p:nvSpPr>
        <p:spPr>
          <a:xfrm>
            <a:off x="1245419" y="1166018"/>
            <a:ext cx="10336980" cy="5496039"/>
          </a:xfrm>
        </p:spPr>
        <p:txBody>
          <a:bodyPr>
            <a:normAutofit fontScale="77500" lnSpcReduction="20000"/>
          </a:bodyPr>
          <a:lstStyle/>
          <a:p>
            <a:r>
              <a:rPr lang="en-US" dirty="0"/>
              <a:t>Purpose: Networking, discussion, application, and curriculum/assessment activity and plan developed</a:t>
            </a:r>
          </a:p>
          <a:p>
            <a:r>
              <a:rPr lang="en-US" dirty="0"/>
              <a:t>Mixed Team Time</a:t>
            </a:r>
          </a:p>
          <a:p>
            <a:pPr lvl="1"/>
            <a:r>
              <a:rPr lang="en-US" dirty="0"/>
              <a:t>Assigned team number on webpage</a:t>
            </a:r>
          </a:p>
          <a:p>
            <a:pPr lvl="1"/>
            <a:r>
              <a:rPr lang="en-US" dirty="0"/>
              <a:t>Mixed team handout on webpage</a:t>
            </a:r>
          </a:p>
          <a:p>
            <a:pPr lvl="1"/>
            <a:r>
              <a:rPr lang="en-US" dirty="0"/>
              <a:t>Meet 1x/day on Day 1 and 2x/day </a:t>
            </a:r>
            <a:r>
              <a:rPr lang="en-US" dirty="0" err="1"/>
              <a:t>Day</a:t>
            </a:r>
            <a:r>
              <a:rPr lang="en-US" dirty="0"/>
              <a:t> 2</a:t>
            </a:r>
          </a:p>
          <a:p>
            <a:r>
              <a:rPr lang="en-US" dirty="0"/>
              <a:t>Home Team Time</a:t>
            </a:r>
          </a:p>
          <a:p>
            <a:pPr lvl="1"/>
            <a:r>
              <a:rPr lang="en-US" dirty="0"/>
              <a:t>Assigned team name on webpage</a:t>
            </a:r>
          </a:p>
          <a:p>
            <a:pPr lvl="1"/>
            <a:r>
              <a:rPr lang="en-US" dirty="0"/>
              <a:t>Home team handout on webpage</a:t>
            </a:r>
          </a:p>
          <a:p>
            <a:pPr lvl="1"/>
            <a:r>
              <a:rPr lang="en-US" dirty="0"/>
              <a:t>Meet 1x/day on Day 1 and Day 2</a:t>
            </a:r>
          </a:p>
          <a:p>
            <a:pPr lvl="1"/>
            <a:r>
              <a:rPr lang="en-US" dirty="0"/>
              <a:t>Day 3 present curriculum/assessment activity to others for feedback and consulting</a:t>
            </a:r>
          </a:p>
          <a:p>
            <a:pPr marL="457200" lvl="1" indent="0">
              <a:buNone/>
            </a:pPr>
            <a:endParaRPr lang="en-US" dirty="0"/>
          </a:p>
        </p:txBody>
      </p:sp>
    </p:spTree>
    <p:extLst>
      <p:ext uri="{BB962C8B-B14F-4D97-AF65-F5344CB8AC3E}">
        <p14:creationId xmlns:p14="http://schemas.microsoft.com/office/powerpoint/2010/main" val="333826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3D22-DF39-42E3-B987-601B91394D40}"/>
              </a:ext>
            </a:extLst>
          </p:cNvPr>
          <p:cNvSpPr>
            <a:spLocks noGrp="1"/>
          </p:cNvSpPr>
          <p:nvPr>
            <p:ph type="title"/>
          </p:nvPr>
        </p:nvSpPr>
        <p:spPr/>
        <p:txBody>
          <a:bodyPr/>
          <a:lstStyle/>
          <a:p>
            <a:r>
              <a:rPr lang="en-US" dirty="0"/>
              <a:t>The Basic </a:t>
            </a:r>
            <a:r>
              <a:rPr lang="en-US" sz="3600" dirty="0"/>
              <a:t>Assumption</a:t>
            </a:r>
            <a:r>
              <a:rPr lang="en-US" sz="3600" baseline="30000" dirty="0"/>
              <a:t>TM</a:t>
            </a:r>
            <a:endParaRPr lang="en-US" baseline="30000" dirty="0"/>
          </a:p>
        </p:txBody>
      </p:sp>
      <p:sp>
        <p:nvSpPr>
          <p:cNvPr id="3" name="Content Placeholder 2">
            <a:extLst>
              <a:ext uri="{FF2B5EF4-FFF2-40B4-BE49-F238E27FC236}">
                <a16:creationId xmlns:a16="http://schemas.microsoft.com/office/drawing/2014/main" id="{809E1D14-A4D0-4756-90DA-CE1830818D35}"/>
              </a:ext>
            </a:extLst>
          </p:cNvPr>
          <p:cNvSpPr>
            <a:spLocks noGrp="1"/>
          </p:cNvSpPr>
          <p:nvPr>
            <p:ph idx="1"/>
          </p:nvPr>
        </p:nvSpPr>
        <p:spPr/>
        <p:txBody>
          <a:bodyPr/>
          <a:lstStyle/>
          <a:p>
            <a:pPr marL="0" indent="0">
              <a:buNone/>
            </a:pPr>
            <a:r>
              <a:rPr lang="en-US" sz="3200" dirty="0"/>
              <a:t>We believe that everyone participating in activities at the AACP EDI Institute is intelligent, capable, cares about doing their best, and wants to improve.©</a:t>
            </a:r>
          </a:p>
          <a:p>
            <a:endParaRPr lang="en-US" dirty="0"/>
          </a:p>
          <a:p>
            <a:endParaRPr lang="en-US" dirty="0"/>
          </a:p>
          <a:p>
            <a:endParaRPr lang="en-US" dirty="0"/>
          </a:p>
          <a:p>
            <a:pPr marL="0" indent="0">
              <a:buNone/>
            </a:pPr>
            <a:endParaRPr lang="en-US" dirty="0"/>
          </a:p>
        </p:txBody>
      </p:sp>
      <p:sp>
        <p:nvSpPr>
          <p:cNvPr id="11" name="Rectangle 8">
            <a:extLst>
              <a:ext uri="{FF2B5EF4-FFF2-40B4-BE49-F238E27FC236}">
                <a16:creationId xmlns:a16="http://schemas.microsoft.com/office/drawing/2014/main" id="{A13E51E6-7091-467A-9EC3-F6B5CC6C8D4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5">
            <a:extLst>
              <a:ext uri="{FF2B5EF4-FFF2-40B4-BE49-F238E27FC236}">
                <a16:creationId xmlns:a16="http://schemas.microsoft.com/office/drawing/2014/main" id="{AC6EE10B-65E8-486B-8DC6-CEAFD66CA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6" y="5562600"/>
            <a:ext cx="1012825" cy="1012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a:extLst>
              <a:ext uri="{FF2B5EF4-FFF2-40B4-BE49-F238E27FC236}">
                <a16:creationId xmlns:a16="http://schemas.microsoft.com/office/drawing/2014/main" id="{21C7838B-74D3-4713-BFA2-FF4E9EFC123B}"/>
              </a:ext>
            </a:extLst>
          </p:cNvPr>
          <p:cNvSpPr>
            <a:spLocks noChangeArrowheads="1"/>
          </p:cNvSpPr>
          <p:nvPr/>
        </p:nvSpPr>
        <p:spPr bwMode="auto">
          <a:xfrm>
            <a:off x="-76200" y="5562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ahoma" panose="020B0604030504040204" pitchFamily="34" charset="0"/>
              </a:rPr>
              <a:t>Copyright 2004-2022 Center for Medical Simulation, Boston, Massachusetts, USA. </a:t>
            </a:r>
            <a:r>
              <a:rPr kumimoji="0" lang="en-US" altLang="en-US" sz="1400" b="0" i="0" u="none" strike="noStrike" cap="none" normalizeH="0" baseline="0" dirty="0">
                <a:ln>
                  <a:noFill/>
                </a:ln>
                <a:solidFill>
                  <a:schemeClr val="tx1"/>
                </a:solidFill>
                <a:effectLst/>
                <a:latin typeface="Arial" panose="020B0604020202020204" pitchFamily="34" charset="0"/>
                <a:ea typeface="Tahoma" panose="020B0604030504040204" pitchFamily="34" charset="0"/>
                <a:hlinkClick r:id="rId4"/>
              </a:rPr>
              <a:t>www.harvardmedsim.org</a:t>
            </a:r>
            <a:r>
              <a:rPr kumimoji="0" lang="en-US" altLang="en-US" sz="1400" b="0" i="0" u="none" strike="noStrike" cap="none" normalizeH="0" baseline="0" dirty="0">
                <a:ln>
                  <a:noFill/>
                </a:ln>
                <a:solidFill>
                  <a:schemeClr val="tx1"/>
                </a:solidFill>
                <a:effectLst/>
                <a:latin typeface="Arial" panose="020B0604020202020204" pitchFamily="34" charset="0"/>
                <a:ea typeface="Tahoma" panose="020B060403050404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Tahoma" panose="020B0604030504040204" pitchFamily="34" charset="0"/>
                <a:hlinkClick r:id="rId5"/>
              </a:rPr>
              <a:t>info@harvardmedsim.org</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ahoma" panose="020B0604030504040204" pitchFamily="34" charset="0"/>
              </a:rPr>
              <a:t>All Rights Reserved – Used with permission.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531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0D1D-302A-4C1C-BA77-555169DBB6B3}"/>
              </a:ext>
            </a:extLst>
          </p:cNvPr>
          <p:cNvSpPr>
            <a:spLocks noGrp="1"/>
          </p:cNvSpPr>
          <p:nvPr>
            <p:ph type="title"/>
          </p:nvPr>
        </p:nvSpPr>
        <p:spPr/>
        <p:txBody>
          <a:bodyPr/>
          <a:lstStyle/>
          <a:p>
            <a:r>
              <a:rPr lang="en-US" dirty="0"/>
              <a:t>Aspire Ground Rules</a:t>
            </a:r>
          </a:p>
        </p:txBody>
      </p:sp>
      <p:sp>
        <p:nvSpPr>
          <p:cNvPr id="3" name="Content Placeholder 2">
            <a:extLst>
              <a:ext uri="{FF2B5EF4-FFF2-40B4-BE49-F238E27FC236}">
                <a16:creationId xmlns:a16="http://schemas.microsoft.com/office/drawing/2014/main" id="{1967CC7D-F22C-48C9-8707-E9468378D347}"/>
              </a:ext>
            </a:extLst>
          </p:cNvPr>
          <p:cNvSpPr>
            <a:spLocks noGrp="1"/>
          </p:cNvSpPr>
          <p:nvPr>
            <p:ph idx="1"/>
          </p:nvPr>
        </p:nvSpPr>
        <p:spPr>
          <a:xfrm>
            <a:off x="1245419" y="1121229"/>
            <a:ext cx="10336980" cy="5462133"/>
          </a:xfrm>
        </p:spPr>
        <p:txBody>
          <a:bodyPr>
            <a:normAutofit fontScale="77500" lnSpcReduction="20000"/>
          </a:bodyPr>
          <a:lstStyle/>
          <a:p>
            <a:r>
              <a:rPr lang="en-US" b="1" dirty="0"/>
              <a:t>A</a:t>
            </a:r>
            <a:r>
              <a:rPr lang="en-US" dirty="0"/>
              <a:t>ssume good intent</a:t>
            </a:r>
          </a:p>
          <a:p>
            <a:pPr lvl="1"/>
            <a:r>
              <a:rPr lang="en-US" dirty="0"/>
              <a:t>Lead with curiosity and not judgement</a:t>
            </a:r>
          </a:p>
          <a:p>
            <a:pPr lvl="1"/>
            <a:r>
              <a:rPr lang="en-US" dirty="0"/>
              <a:t>Intent vs. impact (we want to align both)</a:t>
            </a:r>
          </a:p>
          <a:p>
            <a:r>
              <a:rPr lang="en-US" b="1" dirty="0"/>
              <a:t>S</a:t>
            </a:r>
            <a:r>
              <a:rPr lang="en-US" dirty="0"/>
              <a:t>peak one at a time</a:t>
            </a:r>
          </a:p>
          <a:p>
            <a:pPr lvl="1"/>
            <a:r>
              <a:rPr lang="en-US" dirty="0"/>
              <a:t>Monitor your “airtime”</a:t>
            </a:r>
          </a:p>
          <a:p>
            <a:r>
              <a:rPr lang="en-US" b="1" dirty="0"/>
              <a:t>P</a:t>
            </a:r>
            <a:r>
              <a:rPr lang="en-US" dirty="0"/>
              <a:t>articipate (make space/take space)</a:t>
            </a:r>
          </a:p>
          <a:p>
            <a:pPr lvl="1"/>
            <a:r>
              <a:rPr lang="en-US" dirty="0"/>
              <a:t>Be fully present</a:t>
            </a:r>
          </a:p>
          <a:p>
            <a:r>
              <a:rPr lang="en-US" dirty="0"/>
              <a:t>Use </a:t>
            </a:r>
            <a:r>
              <a:rPr lang="en-US" b="1" dirty="0"/>
              <a:t>I</a:t>
            </a:r>
            <a:r>
              <a:rPr lang="en-US" dirty="0"/>
              <a:t> statements</a:t>
            </a:r>
          </a:p>
          <a:p>
            <a:r>
              <a:rPr lang="en-US" b="1" dirty="0"/>
              <a:t>R</a:t>
            </a:r>
            <a:r>
              <a:rPr lang="en-US" dirty="0"/>
              <a:t>espect confidentiality</a:t>
            </a:r>
          </a:p>
          <a:p>
            <a:pPr lvl="1"/>
            <a:r>
              <a:rPr lang="en-US" dirty="0"/>
              <a:t>Create a safe environment</a:t>
            </a:r>
          </a:p>
          <a:p>
            <a:r>
              <a:rPr lang="en-US" b="1" dirty="0" err="1"/>
              <a:t>E</a:t>
            </a:r>
            <a:r>
              <a:rPr lang="en-US" dirty="0" err="1"/>
              <a:t>scuhar</a:t>
            </a:r>
            <a:r>
              <a:rPr lang="en-US" dirty="0"/>
              <a:t> (to listen), Empathy</a:t>
            </a:r>
          </a:p>
          <a:p>
            <a:pPr lvl="1"/>
            <a:r>
              <a:rPr lang="en-US" dirty="0"/>
              <a:t>Create and model vulnerability</a:t>
            </a:r>
          </a:p>
        </p:txBody>
      </p:sp>
    </p:spTree>
    <p:extLst>
      <p:ext uri="{BB962C8B-B14F-4D97-AF65-F5344CB8AC3E}">
        <p14:creationId xmlns:p14="http://schemas.microsoft.com/office/powerpoint/2010/main" val="50080747"/>
      </p:ext>
    </p:extLst>
  </p:cSld>
  <p:clrMapOvr>
    <a:masterClrMapping/>
  </p:clrMapOvr>
</p:sld>
</file>

<file path=ppt/theme/theme1.xml><?xml version="1.0" encoding="utf-8"?>
<a:theme xmlns:a="http://schemas.openxmlformats.org/drawingml/2006/main" name="AACP-slid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cp-powerpoint-template-WideScreen.pptx" id="{1463AA76-B9C0-47C1-8FB3-48A93B306122}" vid="{AB6680E2-6F64-4000-BCB8-6994191C47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535d989-0e0e-45e5-8f4e-d4a56949305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96026F822B0647B7089705932CBAB0" ma:contentTypeVersion="12" ma:contentTypeDescription="Create a new document." ma:contentTypeScope="" ma:versionID="47ef3281d8bc2fac8c44dbb0b1dae668">
  <xsd:schema xmlns:xsd="http://www.w3.org/2001/XMLSchema" xmlns:xs="http://www.w3.org/2001/XMLSchema" xmlns:p="http://schemas.microsoft.com/office/2006/metadata/properties" xmlns:ns3="7535d989-0e0e-45e5-8f4e-d4a569493059" xmlns:ns4="b4c35d6f-ced8-45a4-9efe-5686aa93e755" targetNamespace="http://schemas.microsoft.com/office/2006/metadata/properties" ma:root="true" ma:fieldsID="c70b1e9f48f28da8597fcbcea2f9866a" ns3:_="" ns4:_="">
    <xsd:import namespace="7535d989-0e0e-45e5-8f4e-d4a569493059"/>
    <xsd:import namespace="b4c35d6f-ced8-45a4-9efe-5686aa93e75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5d989-0e0e-45e5-8f4e-d4a5694930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c35d6f-ced8-45a4-9efe-5686aa93e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575B7B-2255-4E79-9D32-27A05744ACEE}">
  <ds:schemaRefs>
    <ds:schemaRef ds:uri="http://schemas.microsoft.com/sharepoint/v3/contenttype/forms"/>
  </ds:schemaRefs>
</ds:datastoreItem>
</file>

<file path=customXml/itemProps2.xml><?xml version="1.0" encoding="utf-8"?>
<ds:datastoreItem xmlns:ds="http://schemas.openxmlformats.org/officeDocument/2006/customXml" ds:itemID="{B10AC6FB-3EDF-4B49-8F77-E163833EAB0B}">
  <ds:schemaRefs>
    <ds:schemaRef ds:uri="http://schemas.microsoft.com/office/2006/metadata/properties"/>
    <ds:schemaRef ds:uri="http://schemas.openxmlformats.org/package/2006/metadata/core-properties"/>
    <ds:schemaRef ds:uri="b4c35d6f-ced8-45a4-9efe-5686aa93e755"/>
    <ds:schemaRef ds:uri="http://www.w3.org/XML/1998/namespace"/>
    <ds:schemaRef ds:uri="http://purl.org/dc/elements/1.1/"/>
    <ds:schemaRef ds:uri="http://purl.org/dc/terms/"/>
    <ds:schemaRef ds:uri="7535d989-0e0e-45e5-8f4e-d4a569493059"/>
    <ds:schemaRef ds:uri="http://schemas.microsoft.com/office/infopath/2007/PartnerControl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7B33DE10-0E15-4C3B-A65A-18328311A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5d989-0e0e-45e5-8f4e-d4a569493059"/>
    <ds:schemaRef ds:uri="b4c35d6f-ced8-45a4-9efe-5686aa93e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AACP Powerpoint Template-WideScreen</Template>
  <TotalTime>3713</TotalTime>
  <Words>2892</Words>
  <Application>Microsoft Office PowerPoint</Application>
  <PresentationFormat>Widescreen</PresentationFormat>
  <Paragraphs>393</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freight-sans-pro</vt:lpstr>
      <vt:lpstr>Verdana</vt:lpstr>
      <vt:lpstr>Wingdings</vt:lpstr>
      <vt:lpstr>AACP-slide-template</vt:lpstr>
      <vt:lpstr>2024 Equity, Diversity, and Inclusion (EDI) Institute Focusing on Policies and Professional Development at Your School of Pharmacy </vt:lpstr>
      <vt:lpstr>Acknowledgements</vt:lpstr>
      <vt:lpstr>PowerPoint Presentation</vt:lpstr>
      <vt:lpstr>Technical Housekeeping</vt:lpstr>
      <vt:lpstr>Zoom Etiquette </vt:lpstr>
      <vt:lpstr>Learning Objectives</vt:lpstr>
      <vt:lpstr>Overview of Team Time</vt:lpstr>
      <vt:lpstr>The Basic AssumptionTM</vt:lpstr>
      <vt:lpstr>Aspire Ground Rules</vt:lpstr>
      <vt:lpstr>Finding your WHY for Enhancing EDI Efforts in Pharmacy Education</vt:lpstr>
      <vt:lpstr>Mixed Team Time #1   Reconvene at 12:10 PM ET. There will be a 5 minute warning and a 60 second countdown as breakout rooms are closing</vt:lpstr>
      <vt:lpstr>Breakout Instructions</vt:lpstr>
      <vt:lpstr>Breakout Instructions</vt:lpstr>
      <vt:lpstr>Introductions and Icebreaker </vt:lpstr>
      <vt:lpstr>Meal and Screen Break</vt:lpstr>
      <vt:lpstr>Meal and Screen Break: Wellness Activities</vt:lpstr>
      <vt:lpstr>Meditation</vt:lpstr>
      <vt:lpstr>Re-Imagining EDI Work in Light of the SCOTUS Affirmative Action Ruling</vt:lpstr>
      <vt:lpstr>Home Team Time #1  </vt:lpstr>
      <vt:lpstr>Breakout Instructions</vt:lpstr>
      <vt:lpstr>Breakout Instructions</vt:lpstr>
      <vt:lpstr>Instructions </vt:lpstr>
      <vt:lpstr>Self-Care to Support EDI Practitioners</vt:lpstr>
      <vt:lpstr>Facilitated Reflection Time </vt:lpstr>
      <vt:lpstr>Wrap-up Day 1</vt:lpstr>
      <vt:lpstr>Day 2 2024 Equity, Diversity, and Inclusion (EDI) Institute Focusing on Policies and Professional Development at Your School of Pharmacy </vt:lpstr>
      <vt:lpstr>Welcome to Day 2! </vt:lpstr>
      <vt:lpstr>Foundational Considerations for Inclusive Recruitment and Retention Strategy and Policy Development</vt:lpstr>
      <vt:lpstr>Idea 8 Instructions</vt:lpstr>
      <vt:lpstr>Mixed Team Time #2    </vt:lpstr>
      <vt:lpstr>Meal and Screen Break</vt:lpstr>
      <vt:lpstr>Meal and Screen Break: Wellness Activities</vt:lpstr>
      <vt:lpstr>Chair Yoga</vt:lpstr>
      <vt:lpstr>Leading EDI Professional Development at Your School of Pharmacy </vt:lpstr>
      <vt:lpstr>Screen Break</vt:lpstr>
      <vt:lpstr>Screen Break: Wellness Activities</vt:lpstr>
      <vt:lpstr>Box Breathing</vt:lpstr>
      <vt:lpstr>Idea 8 Instructions</vt:lpstr>
      <vt:lpstr>Mixed Team Time #3  </vt:lpstr>
      <vt:lpstr>Home Team Instructions</vt:lpstr>
      <vt:lpstr>Home Team Time #2  </vt:lpstr>
      <vt:lpstr>Wrap-up Day 2</vt:lpstr>
      <vt:lpstr>Day 3 2024 Equity, Diversity, and Inclusion (EDI) Institute Focusing on Policies and Professional Development at Your School of Pharmacy </vt:lpstr>
      <vt:lpstr>Home Team Time #3  </vt:lpstr>
      <vt:lpstr>Troika Consulting on EDI Plan</vt:lpstr>
      <vt:lpstr>Home Team Time #3  </vt:lpstr>
      <vt:lpstr>Screen Break</vt:lpstr>
      <vt:lpstr>Screen Break: Wellness Activities</vt:lpstr>
      <vt:lpstr>Keynote: The Importance of Equity, Diversity, and Inclusion at Your College of Pharmacy </vt:lpstr>
      <vt:lpstr>Thank You!</vt:lpstr>
    </vt:vector>
  </TitlesOfParts>
  <Manager/>
  <Company>AACP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Dorothy Novilus</dc:creator>
  <cp:keywords/>
  <dc:description/>
  <cp:lastModifiedBy>Sarah Shrader</cp:lastModifiedBy>
  <cp:revision>46</cp:revision>
  <dcterms:created xsi:type="dcterms:W3CDTF">2021-11-15T17:32:18Z</dcterms:created>
  <dcterms:modified xsi:type="dcterms:W3CDTF">2024-01-19T14:57:26Z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0x0101000596026F822B0647B7089705932CBAB0</vt:lpwstr>
  </property>
</Properties>
</file>